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8" r:id="rId6"/>
    <p:sldId id="264" r:id="rId7"/>
    <p:sldId id="260" r:id="rId8"/>
    <p:sldId id="261" r:id="rId9"/>
    <p:sldId id="262" r:id="rId10"/>
    <p:sldId id="263" r:id="rId11"/>
    <p:sldId id="273" r:id="rId12"/>
    <p:sldId id="280" r:id="rId13"/>
    <p:sldId id="281" r:id="rId14"/>
    <p:sldId id="265" r:id="rId15"/>
    <p:sldId id="279" r:id="rId16"/>
    <p:sldId id="266" r:id="rId17"/>
    <p:sldId id="282" r:id="rId18"/>
    <p:sldId id="284" r:id="rId19"/>
    <p:sldId id="267" r:id="rId20"/>
    <p:sldId id="269" r:id="rId21"/>
    <p:sldId id="271" r:id="rId22"/>
    <p:sldId id="285" r:id="rId23"/>
    <p:sldId id="286" r:id="rId24"/>
    <p:sldId id="274" r:id="rId25"/>
    <p:sldId id="2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BCF"/>
    <a:srgbClr val="FF6600"/>
    <a:srgbClr val="99CC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3283A5-92AF-4B9F-A1EC-A83DEAEDD65D}" type="datetimeFigureOut">
              <a:rPr lang="ru-RU" smtClean="0"/>
              <a:pPr/>
              <a:t>16.10.2013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7A8F113-07C1-436E-97F2-2F6CD0E45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Предикаты и формулы. Интерпретации. Истинность и выполнимость формул. Нормальные формы.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259632" y="1556792"/>
            <a:ext cx="6477000" cy="1828800"/>
          </a:xfrm>
          <a:prstGeom prst="rect">
            <a:avLst/>
          </a:prstGeom>
        </p:spPr>
        <p:txBody>
          <a:bodyPr vert="horz" lIns="45720" rIns="45720" bIns="45720" anchor="b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500" b="1" i="0" u="none" strike="noStrike" kern="1200" normalizeH="0" baseline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Математическая логика </a:t>
            </a:r>
            <a:r>
              <a:rPr kumimoji="0" lang="ru-RU" sz="2700" b="1" i="0" u="none" strike="noStrike" kern="1200" normalizeH="0" baseline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 </a:t>
            </a:r>
            <a:r>
              <a:rPr kumimoji="0" lang="ru-RU" sz="4500" b="1" i="0" u="none" strike="noStrike" kern="1200" normalizeH="0" baseline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теория алгоритмов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907704" y="4869160"/>
            <a:ext cx="6705600" cy="1080120"/>
          </a:xfrm>
          <a:prstGeom prst="rect">
            <a:avLst/>
          </a:prstGeom>
        </p:spPr>
        <p:txBody>
          <a:bodyPr vert="horz" lIns="182880" tIns="0">
            <a:noAutofit/>
          </a:bodyPr>
          <a:lstStyle/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Georgia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Лекция № 3-4</a:t>
            </a: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Georgia"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Georgia"/>
              <a:buNone/>
              <a:tabLst/>
              <a:defRPr/>
            </a:pPr>
            <a:r>
              <a:rPr kumimoji="0" lang="ru-RU" sz="24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Ст.преподаватель Беккер И.А.</a:t>
            </a:r>
            <a:endParaRPr kumimoji="0" lang="ru-RU" sz="24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260648"/>
            <a:ext cx="763284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Государственное учреждение высшего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профессионального образования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6021289"/>
            <a:ext cx="2520280" cy="369332"/>
          </a:xfrm>
          <a:prstGeom prst="rect">
            <a:avLst/>
          </a:prstGeom>
          <a:effectLst>
            <a:outerShdw blurRad="65500" dist="38100" dir="5400000" rotWithShape="0">
              <a:srgbClr val="000000">
                <a:alpha val="40000"/>
              </a:srgbClr>
            </a:outerShdw>
            <a:softEdge rad="635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Могилев 2013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08104" y="602128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Группа АСОИР-111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836712"/>
            <a:ext cx="763284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«Белорусско-Российский университет»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92500" lnSpcReduction="20000"/>
          </a:bodyPr>
          <a:lstStyle/>
          <a:p>
            <a:pPr marL="0" indent="361950">
              <a:lnSpc>
                <a:spcPct val="120000"/>
              </a:lnSpc>
              <a:buNone/>
            </a:pPr>
            <a:r>
              <a:rPr lang="ru-RU" dirty="0" smtClean="0"/>
              <a:t>Но есть и две новые операции, специфические. Они  называются операциями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НАВЕШИВАНИЯ  КВАНТОРОВ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(операции связывания кванторами).  </a:t>
            </a:r>
          </a:p>
          <a:p>
            <a:pPr marL="0" indent="361950">
              <a:lnSpc>
                <a:spcPct val="120000"/>
              </a:lnSpc>
              <a:buNone/>
            </a:pPr>
            <a:r>
              <a:rPr lang="ru-RU" dirty="0" smtClean="0"/>
              <a:t>Эти операции соответствуют фразам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"для всех"  -  квантор  общности</a:t>
            </a:r>
            <a:r>
              <a:rPr lang="ru-RU" dirty="0" smtClean="0"/>
              <a:t>  и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"некоторые"  -  квантор существования. </a:t>
            </a:r>
            <a:r>
              <a:rPr lang="ru-RU" dirty="0" smtClean="0"/>
              <a:t>Квантор общности произошел от английского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и обозначается буквой  A,  перевернутой  вверх ногами -    .  </a:t>
            </a:r>
          </a:p>
          <a:p>
            <a:pPr marL="0" indent="361950">
              <a:lnSpc>
                <a:spcPct val="120000"/>
              </a:lnSpc>
              <a:buNone/>
            </a:pPr>
            <a:r>
              <a:rPr lang="ru-RU" dirty="0" smtClean="0"/>
              <a:t>Квантор  существования  произошел от английского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и обозначается  буквой 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ru-RU" dirty="0" smtClean="0"/>
              <a:t>,  которую  вверх  ногами   переворачивать бесполезно, поэтому ее повернули кругом  -                           .</a:t>
            </a:r>
          </a:p>
        </p:txBody>
      </p:sp>
      <p:pic>
        <p:nvPicPr>
          <p:cNvPr id="4" name="Рисунок 3" descr="http://rudocs.exdat.com/pars_docs/tw_refs/69/68239/68239_html_7ff2992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3861048"/>
            <a:ext cx="504056" cy="45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udocs.exdat.com/pars_docs/tw_refs/69/68239/68239_html_m606d34db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8992" y="5445224"/>
            <a:ext cx="523488" cy="52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183880" cy="6480720"/>
          </a:xfrm>
        </p:spPr>
        <p:txBody>
          <a:bodyPr>
            <a:normAutofit/>
          </a:bodyPr>
          <a:lstStyle/>
          <a:p>
            <a:pPr marL="180975" indent="0">
              <a:lnSpc>
                <a:spcPct val="150000"/>
              </a:lnSpc>
              <a:buNone/>
            </a:pPr>
            <a:r>
              <a:rPr lang="ru-RU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Квантор общности      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               - высказывание  истинно для каждого  </a:t>
            </a:r>
          </a:p>
          <a:p>
            <a:pPr marL="180975" indent="0">
              <a:lnSpc>
                <a:spcPct val="150000"/>
              </a:lnSpc>
              <a:buNone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	, т. е. это высказывание не зависит от x. </a:t>
            </a:r>
            <a:br>
              <a:rPr lang="ru-RU" sz="2400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Квантор существования     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latin typeface="Calibri" pitchFamily="34" charset="0"/>
                <a:cs typeface="Calibri" pitchFamily="34" charset="0"/>
              </a:rPr>
              <a:t>                - высказывание истинно, если существует               	, для которого это высказывание истинно. </a:t>
            </a:r>
          </a:p>
          <a:p>
            <a:pPr marL="0" indent="180975">
              <a:lnSpc>
                <a:spcPct val="150000"/>
              </a:lnSpc>
              <a:buNone/>
            </a:pP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Для конечных множеств операции навешивания кванторов можно выразить через операции </a:t>
            </a:r>
            <a:r>
              <a:rPr 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^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и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  <a:sym typeface="Symbol"/>
              </a:rPr>
              <a:t></a:t>
            </a:r>
            <a:r>
              <a:rPr lang="ru-RU" sz="2400" dirty="0" smtClean="0">
                <a:latin typeface="Calibri" pitchFamily="34" charset="0"/>
                <a:cs typeface="Calibri" pitchFamily="34" charset="0"/>
                <a:sym typeface="Symbol"/>
              </a:rPr>
              <a:t>: </a:t>
            </a:r>
          </a:p>
          <a:p>
            <a:pPr marL="0" indent="180975">
              <a:lnSpc>
                <a:spcPct val="150000"/>
              </a:lnSpc>
              <a:buNone/>
            </a:pPr>
            <a:r>
              <a:rPr lang="ru-RU" sz="2000" dirty="0" smtClean="0"/>
              <a:t>Если</a:t>
            </a:r>
            <a:r>
              <a:rPr lang="ru-RU" sz="2000" dirty="0"/>
              <a:t> </a:t>
            </a:r>
            <a:r>
              <a:rPr lang="ru-RU" sz="2000" i="1" dirty="0"/>
              <a:t>М = </a:t>
            </a:r>
            <a:r>
              <a:rPr lang="ru-RU" sz="2000" dirty="0" smtClean="0"/>
              <a:t>{</a:t>
            </a:r>
            <a:r>
              <a:rPr lang="ru-RU" sz="2000" i="1" dirty="0" smtClean="0"/>
              <a:t>a</a:t>
            </a:r>
            <a:r>
              <a:rPr lang="ru-RU" sz="2000" b="1" baseline="-25000" dirty="0" smtClean="0"/>
              <a:t>1</a:t>
            </a:r>
            <a:r>
              <a:rPr lang="ru-RU" sz="2000" dirty="0" smtClean="0"/>
              <a:t>, </a:t>
            </a:r>
            <a:r>
              <a:rPr lang="ru-RU" sz="2000" i="1" dirty="0" smtClean="0"/>
              <a:t>a</a:t>
            </a:r>
            <a:r>
              <a:rPr lang="ru-RU" sz="2000" b="1" baseline="-25000" dirty="0" smtClean="0"/>
              <a:t>2</a:t>
            </a:r>
            <a:r>
              <a:rPr lang="ru-RU" sz="2000" dirty="0" smtClean="0"/>
              <a:t>, …, </a:t>
            </a:r>
            <a:r>
              <a:rPr lang="ru-RU" sz="2000" i="1" dirty="0" err="1" smtClean="0"/>
              <a:t>a</a:t>
            </a:r>
            <a:r>
              <a:rPr lang="ru-RU" sz="2000" b="1" i="1" baseline="-25000" dirty="0" err="1" smtClean="0"/>
              <a:t>m</a:t>
            </a:r>
            <a:r>
              <a:rPr lang="ru-RU" sz="2000" dirty="0" smtClean="0"/>
              <a:t>} </a:t>
            </a:r>
            <a:r>
              <a:rPr lang="ru-RU" sz="2000" dirty="0"/>
              <a:t>– конечное множество, то </a:t>
            </a:r>
            <a:r>
              <a:rPr lang="ru-RU" sz="2000" dirty="0" smtClean="0"/>
              <a:t>можно считать, </a:t>
            </a:r>
            <a:r>
              <a:rPr lang="ru-RU" sz="2000" dirty="0"/>
              <a:t>что</a:t>
            </a:r>
          </a:p>
          <a:p>
            <a:pPr marL="0" indent="180975">
              <a:lnSpc>
                <a:spcPct val="150000"/>
              </a:lnSpc>
              <a:buNone/>
            </a:pP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http://rudocs.exdat.com/pars_docs/tw_refs/69/68239/68239_html_7ff2992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2656"/>
            <a:ext cx="5760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udocs.exdat.com/pars_docs/tw_refs/69/68239/68239_html_926751f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875" y="920280"/>
            <a:ext cx="14797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rudocs.exdat.com/pars_docs/tw_refs/69/68239/68239_html_m606d34db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2060848"/>
            <a:ext cx="533013" cy="45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rudocs.exdat.com/pars_docs/tw_refs/69/68239/68239_html_m5764f0b3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3408" y="2636912"/>
            <a:ext cx="148072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rudocs.exdat.com/pars_docs/tw_refs/69/68239/68239_html_3918ba3d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498779"/>
            <a:ext cx="10081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rudocs.exdat.com/pars_docs/tw_refs/69/68239/68239_html_3918ba3d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8984" y="3182753"/>
            <a:ext cx="10081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matica.org.ua/images/stories/LDM/image749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4696"/>
            <a:ext cx="9036496" cy="516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8619" y="304429"/>
            <a:ext cx="8496944" cy="345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7188" algn="l" defTabSz="914400" rtl="0" eaLnBrk="1" fontAlgn="base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Кванторы можно навешивать также на переменные многоместных предикатов, на одну переменную, несколько или сразу на все. </a:t>
            </a:r>
          </a:p>
          <a:p>
            <a:pPr indent="357188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Переменная Х, на которую навешен квантор, называется связанной, в противном случае – свободной.</a:t>
            </a:r>
          </a:p>
          <a:p>
            <a:pPr indent="357188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indent="357188"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Рассмотрим, например, предикат </a:t>
            </a:r>
          </a:p>
        </p:txBody>
      </p:sp>
      <p:pic>
        <p:nvPicPr>
          <p:cNvPr id="1025" name="Рисунок 43" descr="Описание: http://matica.org.ua/images/stories/LDM/image7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927430"/>
            <a:ext cx="2541314" cy="48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754663" y="4252446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– связанные переменные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z, t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свободные </a:t>
            </a:r>
            <a:r>
              <a:rPr lang="ru-RU" sz="24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переменные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7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620688"/>
            <a:ext cx="7704856" cy="5712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7188">
              <a:lnSpc>
                <a:spcPct val="130000"/>
              </a:lnSpc>
            </a:pPr>
            <a:r>
              <a:rPr lang="ru-RU" sz="2200" dirty="0"/>
              <a:t>Значение предиката не зависит от связанных переменных, а определяется только значениями свободных переменных. </a:t>
            </a:r>
            <a:endParaRPr lang="en-US" sz="2200" dirty="0" smtClean="0"/>
          </a:p>
          <a:p>
            <a:pPr indent="357188">
              <a:lnSpc>
                <a:spcPct val="130000"/>
              </a:lnSpc>
            </a:pPr>
            <a:r>
              <a:rPr lang="ru-RU" sz="2200" dirty="0" smtClean="0"/>
              <a:t>Это </a:t>
            </a:r>
            <a:r>
              <a:rPr lang="ru-RU" sz="2200" dirty="0"/>
              <a:t>означает во-первых, что навешивание квантора на одну переменную </a:t>
            </a:r>
            <a:r>
              <a:rPr lang="ru-RU" sz="2200" dirty="0">
                <a:solidFill>
                  <a:srgbClr val="FF0000"/>
                </a:solidFill>
              </a:rPr>
              <a:t>уменьшает на 1 </a:t>
            </a:r>
            <a:r>
              <a:rPr lang="ru-RU" sz="2200" dirty="0">
                <a:solidFill>
                  <a:srgbClr val="7030A0"/>
                </a:solidFill>
              </a:rPr>
              <a:t>местность </a:t>
            </a:r>
            <a:r>
              <a:rPr lang="ru-RU" sz="2200" dirty="0" smtClean="0">
                <a:solidFill>
                  <a:srgbClr val="7030A0"/>
                </a:solidFill>
              </a:rPr>
              <a:t>исходного предиката</a:t>
            </a:r>
            <a:r>
              <a:rPr lang="ru-RU" sz="2200" dirty="0">
                <a:solidFill>
                  <a:srgbClr val="7030A0"/>
                </a:solidFill>
              </a:rPr>
              <a:t>.</a:t>
            </a:r>
            <a:r>
              <a:rPr lang="ru-RU" sz="2200" dirty="0"/>
              <a:t> </a:t>
            </a:r>
            <a:endParaRPr lang="ru-RU" sz="2200" dirty="0" smtClean="0"/>
          </a:p>
          <a:p>
            <a:pPr indent="357188">
              <a:lnSpc>
                <a:spcPct val="130000"/>
              </a:lnSpc>
            </a:pPr>
            <a:r>
              <a:rPr lang="ru-RU" sz="2200" dirty="0" smtClean="0"/>
              <a:t>Так</a:t>
            </a:r>
            <a:r>
              <a:rPr lang="ru-RU" sz="2200" dirty="0"/>
              <a:t>, предикат   </a:t>
            </a:r>
            <a:r>
              <a:rPr lang="ru-RU" sz="2200" dirty="0" smtClean="0"/>
              <a:t>			     является </a:t>
            </a:r>
            <a:r>
              <a:rPr lang="ru-RU" sz="2200" dirty="0"/>
              <a:t>двуместным</a:t>
            </a:r>
            <a:r>
              <a:rPr lang="ru-RU" sz="2200" dirty="0" smtClean="0"/>
              <a:t>.</a:t>
            </a:r>
          </a:p>
          <a:p>
            <a:pPr indent="357188">
              <a:lnSpc>
                <a:spcPct val="130000"/>
              </a:lnSpc>
            </a:pPr>
            <a:r>
              <a:rPr lang="ru-RU" sz="2200" dirty="0" smtClean="0"/>
              <a:t> Во-вторых</a:t>
            </a:r>
            <a:r>
              <a:rPr lang="ru-RU" sz="2200" dirty="0"/>
              <a:t>, </a:t>
            </a:r>
            <a:r>
              <a:rPr lang="ru-RU" sz="2200" dirty="0">
                <a:solidFill>
                  <a:srgbClr val="7030A0"/>
                </a:solidFill>
              </a:rPr>
              <a:t>предикат не изменится, если связанные переменные поменять на другие </a:t>
            </a:r>
            <a:r>
              <a:rPr lang="ru-RU" sz="2200" dirty="0">
                <a:solidFill>
                  <a:srgbClr val="FF0000"/>
                </a:solidFill>
              </a:rPr>
              <a:t>(отличные от свободных). </a:t>
            </a:r>
            <a:r>
              <a:rPr lang="ru-RU" sz="2200" dirty="0"/>
              <a:t>Например </a:t>
            </a:r>
            <a:endParaRPr lang="ru-RU" sz="2200" dirty="0" smtClean="0"/>
          </a:p>
          <a:p>
            <a:pPr indent="357188">
              <a:lnSpc>
                <a:spcPct val="130000"/>
              </a:lnSpc>
            </a:pPr>
            <a:endParaRPr lang="ru-RU" sz="2200" dirty="0"/>
          </a:p>
          <a:p>
            <a:endParaRPr lang="ru-RU" sz="2200" dirty="0"/>
          </a:p>
        </p:txBody>
      </p:sp>
      <p:pic>
        <p:nvPicPr>
          <p:cNvPr id="8" name="Рисунок 7" descr="http://matica.org.ua/images/stories/LDM/image74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284984"/>
            <a:ext cx="2376264" cy="489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matica.org.ua/images/stories/LDM/image748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17232"/>
            <a:ext cx="5256584" cy="4893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2298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Наш предикат  из примера после навешивания каждого из кванторов также превращается в высказывание, которое может быть истинно или ложно!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      "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любят кашу"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      "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НЕКОТОРЫЕ</a:t>
            </a:r>
            <a:r>
              <a:rPr lang="ru-RU" dirty="0" smtClean="0"/>
              <a:t> любят кашу"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     Это,  кстати,  был  (до  навешивания  кванторов) одноместный предикат (функция 1 переменной). </a:t>
            </a:r>
          </a:p>
          <a:p>
            <a:pPr marL="0" indent="0">
              <a:lnSpc>
                <a:spcPct val="120000"/>
              </a:lnSpc>
              <a:buNone/>
            </a:pPr>
            <a:endParaRPr lang="ru-RU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Но ведь предикаты могут быть не только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одноместные.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"Икс  любит  игрека"  - двухместный  предикат.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"ВСЕ любят игрека" - одноместный предикат.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"ВСЕ  любят кофе"  -  нульместный  предикат, то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есть высказывание, не зависящее от переменной.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/>
              <a:t>Подстановка константы вместо предметной </a:t>
            </a:r>
            <a:r>
              <a:rPr lang="ru-RU" b="0" dirty="0" smtClean="0"/>
              <a:t>переменной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5112568"/>
          </a:xfrm>
        </p:spPr>
        <p:txBody>
          <a:bodyPr>
            <a:normAutofit/>
          </a:bodyPr>
          <a:lstStyle/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Пусть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			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   –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-местный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предикат на множестве </a:t>
            </a:r>
            <a:r>
              <a:rPr lang="ru-RU" i="1" dirty="0">
                <a:latin typeface="Calibri" pitchFamily="34" charset="0"/>
                <a:cs typeface="Calibri" pitchFamily="34" charset="0"/>
              </a:rPr>
              <a:t>М</a:t>
            </a:r>
            <a:r>
              <a:rPr lang="ru-RU" dirty="0">
                <a:latin typeface="Calibri" pitchFamily="34" charset="0"/>
                <a:cs typeface="Calibri" pitchFamily="34" charset="0"/>
              </a:rPr>
              <a:t>, и пусть 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Подставим 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вместо</a:t>
            </a:r>
            <a:r>
              <a:rPr lang="ru-RU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(например)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b="1" i="1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х</a:t>
            </a:r>
            <a:r>
              <a:rPr lang="ru-RU" b="1" i="1" baseline="-25000" dirty="0" err="1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ru-RU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5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константу </a:t>
            </a:r>
            <a:r>
              <a:rPr lang="en-US" sz="2500" b="1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447675">
              <a:lnSpc>
                <a:spcPct val="120000"/>
              </a:lnSpc>
              <a:buNone/>
            </a:pPr>
            <a:r>
              <a:rPr lang="ru-RU" dirty="0">
                <a:latin typeface="Calibri" pitchFamily="34" charset="0"/>
                <a:cs typeface="Calibri" pitchFamily="34" charset="0"/>
              </a:rPr>
              <a:t>П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олучим 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-1)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ru-RU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местный 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предикат</a:t>
            </a:r>
            <a:r>
              <a:rPr lang="ru-RU" dirty="0">
                <a:latin typeface="Calibri" pitchFamily="34" charset="0"/>
                <a:cs typeface="Calibri" pitchFamily="34" charset="0"/>
              </a:rPr>
              <a:t> 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		</a:t>
            </a:r>
            <a:endParaRPr lang="ru-RU" dirty="0">
              <a:latin typeface="Calibri" pitchFamily="34" charset="0"/>
              <a:cs typeface="Calibri" pitchFamily="34" charset="0"/>
            </a:endParaRPr>
          </a:p>
          <a:p>
            <a:pPr marL="0" indent="447675">
              <a:lnSpc>
                <a:spcPct val="120000"/>
              </a:lnSpc>
              <a:buNone/>
            </a:pP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Можно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сразу подставить одну и ту же или разные константы вместо нескольких переменных. Тогда соответствующим образом уменьшится местность предиката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endParaRPr lang="ru-RU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 descr="http://matica.org.ua/images/stories/LDM/image72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56792"/>
            <a:ext cx="2736304" cy="444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matica.org.ua/images/stories/LDM/image734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001416"/>
            <a:ext cx="1080120" cy="4583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Скругленная соединительная линия 7"/>
          <p:cNvCxnSpPr/>
          <p:nvPr/>
        </p:nvCxnSpPr>
        <p:spPr>
          <a:xfrm flipV="1">
            <a:off x="2314913" y="2962190"/>
            <a:ext cx="1032951" cy="79437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http://matica.org.ua/images/stories/LDM/image735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680" y="3061505"/>
            <a:ext cx="2520280" cy="5313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237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rmAutofit fontScale="77500" lnSpcReduction="20000"/>
          </a:bodyPr>
          <a:lstStyle/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Интересно  посмотреть, как ведут себя кванторы в присутствии операции отрицания.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Возьмем отрицание предиката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"ВСЕ любят кашу":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"НЕ  ВЕРНО,  что  ВСЕ  любят кашу". </a:t>
            </a:r>
          </a:p>
          <a:p>
            <a:pPr marL="0" indent="361950">
              <a:lnSpc>
                <a:spcPct val="140000"/>
              </a:lnSpc>
              <a:buNone/>
            </a:pPr>
            <a:endParaRPr lang="en-US" dirty="0" smtClean="0"/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Это равносильно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закону Де Моргана: 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отрицание высказывания «А и В» эквивалентно высказыванию «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не-А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или </a:t>
            </a:r>
            <a:r>
              <a:rPr lang="ru-RU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не-В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т.е.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B = A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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ru-RU" dirty="0" smtClean="0"/>
              <a:t>) заявлению: "НЕКОТОРЫЕ НЕ любят кашу". </a:t>
            </a:r>
          </a:p>
          <a:p>
            <a:pPr marL="0" indent="361950">
              <a:lnSpc>
                <a:spcPct val="140000"/>
              </a:lnSpc>
              <a:buNone/>
            </a:pPr>
            <a:endParaRPr lang="ru-RU" dirty="0" smtClean="0"/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То есть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отрицание "задвинули"  за  квантор</a:t>
            </a:r>
            <a:r>
              <a:rPr lang="ru-RU" dirty="0" smtClean="0"/>
              <a:t>, 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результате чего квантор сменился на противоположный.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175226" y="3611116"/>
            <a:ext cx="72008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370787" y="3611116"/>
            <a:ext cx="2160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884368" y="3611116"/>
            <a:ext cx="2160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кругленная соединительная линия 14"/>
          <p:cNvCxnSpPr/>
          <p:nvPr/>
        </p:nvCxnSpPr>
        <p:spPr>
          <a:xfrm>
            <a:off x="1638722" y="2190006"/>
            <a:ext cx="2376264" cy="216024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1043608" y="1844824"/>
            <a:ext cx="64807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355976" y="4005064"/>
            <a:ext cx="64807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9108504" cy="43204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Равносильные формулы </a:t>
            </a:r>
            <a:r>
              <a:rPr lang="ru-RU" sz="26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логики предикатов</a:t>
            </a:r>
          </a:p>
        </p:txBody>
      </p:sp>
      <p:pic>
        <p:nvPicPr>
          <p:cNvPr id="4" name="Объект 3" descr="http://matica.org.ua/images/stories/LDM/image75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3312368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matica.org.ua/images/stories/LDM/image754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3312368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matica.org.ua/images/stories/LDM/image755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6264696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matica.org.ua/images/stories/LDM/image756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139" y="2852936"/>
            <a:ext cx="6398165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matica.org.ua/images/stories/LDM/image757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37152"/>
            <a:ext cx="6391548" cy="539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matica.org.ua/images/stories/LDM/image758.pn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52" y="4293096"/>
            <a:ext cx="6335260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matica.org.ua/images/stories/LDM/image759.pn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41168"/>
            <a:ext cx="5328592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matica.org.ua/images/stories/LDM/image760.pn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589240"/>
            <a:ext cx="5256584" cy="50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66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9108504" cy="43204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Равносильные формулы </a:t>
            </a:r>
            <a:r>
              <a:rPr lang="ru-RU" sz="26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логики предикатов</a:t>
            </a:r>
          </a:p>
        </p:txBody>
      </p:sp>
      <p:pic>
        <p:nvPicPr>
          <p:cNvPr id="13" name="Объект 12" descr="http://matica.org.ua/images/stories/LDM/image76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5112568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http://matica.org.ua/images/stories/LDM/image76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8"/>
            <a:ext cx="5140152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http://matica.org.ua/images/stories/LDM/image76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04" y="2492896"/>
            <a:ext cx="504104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http://matica.org.ua/images/stories/LDM/image764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904" y="3328352"/>
            <a:ext cx="4941456" cy="60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http://matica.org.ua/images/stories/LDM/image765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21088"/>
            <a:ext cx="4924128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40448" y="1628800"/>
            <a:ext cx="2331352" cy="364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000" dirty="0"/>
              <a:t>В последних четырех тождествах </a:t>
            </a:r>
            <a:r>
              <a:rPr lang="ru-RU" sz="2000" dirty="0">
                <a:solidFill>
                  <a:srgbClr val="C00000"/>
                </a:solidFill>
              </a:rPr>
              <a:t>предикат </a:t>
            </a:r>
            <a:r>
              <a:rPr lang="ru-RU" sz="2000" i="1" dirty="0">
                <a:solidFill>
                  <a:srgbClr val="C00000"/>
                </a:solidFill>
              </a:rPr>
              <a:t>Q</a:t>
            </a:r>
            <a:r>
              <a:rPr lang="ru-RU" sz="2000" dirty="0"/>
              <a:t>, вообще говоря, </a:t>
            </a:r>
            <a:r>
              <a:rPr lang="ru-RU" sz="2000" dirty="0">
                <a:solidFill>
                  <a:srgbClr val="C00000"/>
                </a:solidFill>
              </a:rPr>
              <a:t>может иметь предметные переменные</a:t>
            </a:r>
            <a:r>
              <a:rPr lang="ru-RU" sz="2000" dirty="0"/>
              <a:t>, но </a:t>
            </a:r>
            <a:r>
              <a:rPr lang="ru-RU" sz="2000" dirty="0">
                <a:solidFill>
                  <a:srgbClr val="C00000"/>
                </a:solidFill>
              </a:rPr>
              <a:t>отличные от </a:t>
            </a:r>
            <a:r>
              <a:rPr lang="en-US" sz="2000" i="1" dirty="0">
                <a:solidFill>
                  <a:srgbClr val="C00000"/>
                </a:solidFill>
              </a:rPr>
              <a:t>x</a:t>
            </a:r>
            <a:r>
              <a:rPr lang="ru-RU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467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 fontScale="85000" lnSpcReduction="20000"/>
          </a:bodyPr>
          <a:lstStyle/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 теперь сделаем одно из самых важных заявлений: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 ФОРМАЛИЗОВАННЫХ ЯЗЫКОВ МАТЕМАТИКИ ЯЗЫК ПРЕДИКАТОВ – САМЫЙ</a:t>
            </a: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БЛИЗКИЙ  К  ЕСТЕСТВЕННОМУ.  </a:t>
            </a: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Поэтому  работы   по   искусственному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интеллекту  тяготеют  к  использованию этого языка. В сравнении 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естественным это очень (во многих смыслах) ограниченный  язык.  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лучшего  за 100 лет не придумано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   хорошо    формализованных   системах   даже   наоборот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дополнительно ограничивают этот язык для  удобной  реализации  на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компьютерах.  Примером  тому  язык (логического) </a:t>
            </a:r>
            <a:r>
              <a: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программирования</a:t>
            </a:r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ПРОЛОГ - </a:t>
            </a:r>
            <a:r>
              <a:rPr lang="ru-RU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ПРОграммирование</a:t>
            </a:r>
            <a:r>
              <a: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ЛОГике</a:t>
            </a:r>
            <a:r>
              <a:rPr lang="ru-RU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ru-RU" b="1" dirty="0" smtClean="0"/>
              <a:t>Логика предикатов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70000" lnSpcReduction="20000"/>
          </a:bodyPr>
          <a:lstStyle/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Алгебра логики, рассматривая  простые высказывания  как целые, неделимые,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без учета их внутренней структуры,</a:t>
            </a:r>
            <a:r>
              <a:rPr lang="ru-RU" dirty="0" smtClean="0">
                <a:solidFill>
                  <a:srgbClr val="FDFB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оказывается недостаточной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в анализе многих рассуждений.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Есть необходимость в расширении логики высказываний, в построении такой логической системы, средствами которой можно было бы исследовать и структуру тех высказываний, которые в рамках логики высказываний рассматриваются как элементарные.</a:t>
            </a: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Такой логической системой является </a:t>
            </a:r>
            <a:r>
              <a:rPr lang="ru-RU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логика предикатов,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содержащая всю логику высказываний в качестве своей части.</a:t>
            </a:r>
          </a:p>
          <a:p>
            <a:pPr marL="0" indent="447675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Логика предикатов расчленяет элементарное высказывание на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субъект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(буквально — подлежащее, хотя оно и может играть роль дополнения) и </a:t>
            </a:r>
            <a:r>
              <a:rPr lang="ru-RU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предикат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 (буквально - сказуемое, хотя оно может играть и роль определения).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 fontScale="77500" lnSpcReduction="20000"/>
          </a:bodyPr>
          <a:lstStyle/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На  языке  предикатов  можно  описать  далеко не все, хотя и многое.   Но  даже  в  этом  ограниченном   пространстве   подчас приходится  применять  хитрости  и  уловки, вот их "классические примеры".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Если мы желаем сказать на языке предикатов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"Все студенты умники"</a:t>
            </a:r>
            <a:r>
              <a:rPr lang="ru-RU" dirty="0" smtClean="0"/>
              <a:t>, то рекомендуется конструкция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"ДЛЯ ВСЕХ иксов справедливо: ЕСЛИ икс студент, ТО икс умник«.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 Но если хотим сказать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"Некоторые студенты умники", </a:t>
            </a:r>
            <a:r>
              <a:rPr lang="ru-RU" dirty="0" smtClean="0"/>
              <a:t>то это следует записать так: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"ДЛЯ   НЕКОТОРЫХ   иксов  справедливо:  икс  студент  И  икс умник«.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30352"/>
            <a:ext cx="8568952" cy="599499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+mj-lt"/>
              </a:rPr>
              <a:t>И еще высказывание "Собакам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</a:t>
            </a:r>
            <a:r>
              <a:rPr lang="ru-RU" sz="2000" dirty="0" smtClean="0">
                <a:latin typeface="+mj-lt"/>
              </a:rPr>
              <a:t>кошкам вход воспрещен</a:t>
            </a:r>
            <a:r>
              <a:rPr lang="ru-RU" sz="2000" dirty="0" smtClean="0">
                <a:latin typeface="+mj-lt"/>
              </a:rPr>
              <a:t>". Что имеется в виду под союзом «и»?</a:t>
            </a:r>
            <a:endParaRPr lang="ru-RU" sz="2000" dirty="0" smtClean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вариант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"ДЛЯ  ВСЕХ  иксов  справедливо:  ЕСЛИ  икс  - собака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икс - кошка, ТО иксу вход запрещен".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+mj-lt"/>
              </a:rPr>
              <a:t>     Ясно что таких иксов (и таких игреков), которые бы были одновременно собакой и кошкой не существует! Поэтому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вариант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 smtClean="0">
                <a:latin typeface="+mj-lt"/>
              </a:rPr>
              <a:t>    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"ДЛЯ  ВСЕХ  иксов  справедливо:  ЕСЛИ икс - собака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икс - кошка, ТО иксу вход запрещен"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логики предикатов, в которой из операций логики высказываний имеются только конъюнкция, дизъюнкция и отрицание, причем отрицание относится только к элементарным предикатам, называется </a:t>
            </a:r>
            <a:r>
              <a:rPr lang="ru-RU" sz="2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риведенной </a:t>
            </a:r>
            <a:r>
              <a:rPr lang="ru-RU" sz="2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формой предиката.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Теорема.</a:t>
            </a:r>
            <a:r>
              <a:rPr lang="ru-RU" b="1" dirty="0"/>
              <a:t> </a:t>
            </a:r>
            <a:r>
              <a:rPr lang="ru-RU" dirty="0"/>
              <a:t>Для всякого предиката существует равносильная ему приведенная нормальная форма.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1" dirty="0">
                <a:solidFill>
                  <a:srgbClr val="FF0000"/>
                </a:solidFill>
              </a:rPr>
              <a:t>Доказательство.</a:t>
            </a:r>
            <a:r>
              <a:rPr lang="ru-RU" dirty="0"/>
              <a:t> Действительно, все операции в данной предикатной формуле можно выразить через конъюнкцию, дизъюнкцию и отрицание (например, в виде ДНФ). Если после этого некоторые отрицания будут относиться к частям формулы, содержащим кванторы, то отрицания можно “снять” с кванторов согласно </a:t>
            </a:r>
            <a:r>
              <a:rPr lang="ru-RU" dirty="0" err="1"/>
              <a:t>равносильностям</a:t>
            </a:r>
            <a:r>
              <a:rPr lang="ru-RU" dirty="0"/>
              <a:t> 1 и 2, а “снять” отрицания с конъюнкций и дизъюнкций можно, следуя законам де Моргана. После всех описанных преобразований предикат, очевидно, будет представлен в приведенной форме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1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183880" cy="6067000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Предикатная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вида  </a:t>
            </a:r>
            <a:endParaRPr lang="ru-RU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30000"/>
              </a:lnSpc>
              <a:buNone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en-US" sz="2000" baseline="-25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кванторы, </a:t>
            </a:r>
            <a:endPara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000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различные связанные переменные,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 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предикатная формула без кванторов, находящаяся в приведенной форме,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называется </a:t>
            </a:r>
            <a:r>
              <a:rPr lang="ru-RU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предваренной нормальной формой предиката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lnSpc>
                <a:spcPct val="130000"/>
              </a:lnSpc>
              <a:buNone/>
            </a:pPr>
            <a:endParaRPr lang="ru-RU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u="sng" dirty="0" smtClean="0">
                <a:solidFill>
                  <a:srgbClr val="FF0000"/>
                </a:solidFill>
              </a:rPr>
              <a:t>Теорема.</a:t>
            </a:r>
            <a:r>
              <a:rPr lang="ru-RU" sz="2000" b="1" u="sng" dirty="0">
                <a:solidFill>
                  <a:srgbClr val="FF0000"/>
                </a:solidFill>
              </a:rPr>
              <a:t> 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всякого предиката существует равносильная ему предваренная нормальная форма.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://matica.org.ua/images/stories/LDM/image76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92696"/>
            <a:ext cx="3600400" cy="50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919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663352"/>
          </a:xfrm>
        </p:spPr>
        <p:txBody>
          <a:bodyPr/>
          <a:lstStyle/>
          <a:p>
            <a:r>
              <a:rPr lang="ru-RU" dirty="0" smtClean="0"/>
              <a:t>Формулы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641776" y="1412776"/>
            <a:ext cx="3982144" cy="511256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/>
              <a:t>Предикаты  могут  быть  выражены  с  помощью  так  называемых  предикатных </a:t>
            </a:r>
          </a:p>
          <a:p>
            <a:r>
              <a:rPr lang="ru-RU" sz="2000" dirty="0" smtClean="0"/>
              <a:t>формул. </a:t>
            </a:r>
          </a:p>
          <a:p>
            <a:endParaRPr lang="ru-RU" sz="2000" dirty="0" smtClean="0"/>
          </a:p>
          <a:p>
            <a:r>
              <a:rPr lang="ru-RU" sz="2000" b="1" u="sng" dirty="0" smtClean="0">
                <a:solidFill>
                  <a:srgbClr val="FF6600"/>
                </a:solidFill>
              </a:rPr>
              <a:t>Внимание! </a:t>
            </a:r>
            <a:r>
              <a:rPr lang="ru-RU" sz="2000" dirty="0" smtClean="0"/>
              <a:t>Формула  будет предикатом, </a:t>
            </a:r>
          </a:p>
          <a:p>
            <a:r>
              <a:rPr lang="ru-RU" sz="2000" dirty="0" smtClean="0"/>
              <a:t>когда  все  переменные  определены  на  некотором  множестве,  и  определены  все предикаты, входящие в формулу. 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7" y="1412776"/>
            <a:ext cx="4246240" cy="51125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А(х, у); В(х) - элементарные  формулы.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/>
              <a:t>Если</a:t>
            </a:r>
            <a:r>
              <a:rPr lang="en-US" sz="2400" dirty="0"/>
              <a:t> </a:t>
            </a:r>
            <a:r>
              <a:rPr lang="ru-RU" sz="2400" dirty="0" smtClean="0"/>
              <a:t>A,  B  – предикатные формулы, то формулами являются также выражения ¬A,  A → B, ∀</a:t>
            </a:r>
            <a:r>
              <a:rPr lang="ru-RU" sz="2400" dirty="0" err="1" smtClean="0"/>
              <a:t>yA</a:t>
            </a:r>
            <a:r>
              <a:rPr lang="ru-RU" sz="2400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9552" y="332656"/>
            <a:ext cx="8300392" cy="85645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DFB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 помощью  предикатов  можно  записывать  различные  математические утверждения. </a:t>
            </a:r>
          </a:p>
          <a:p>
            <a:endParaRPr lang="ru-RU" sz="2000" b="1" dirty="0">
              <a:solidFill>
                <a:srgbClr val="FDFB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1196752"/>
            <a:ext cx="8280920" cy="5040560"/>
          </a:xfrm>
        </p:spPr>
        <p:txBody>
          <a:bodyPr>
            <a:normAutofit/>
          </a:bodyPr>
          <a:lstStyle/>
          <a:p>
            <a:pPr marL="0" indent="179388">
              <a:buNone/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Рассмотрим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,  как  можно  записать  утверждение: </a:t>
            </a:r>
          </a:p>
          <a:p>
            <a:pPr marL="0" indent="179388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Числовая последовательность {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x</a:t>
            </a:r>
            <a:r>
              <a:rPr lang="ru-RU" baseline="-25000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} имеет пределом число a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endParaRPr lang="ru-RU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Математическая запись: </a:t>
            </a:r>
            <a:endParaRPr lang="ru-RU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Запишем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данное  утверждение  с  помощью  кванторов  и  обозначим его  A: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179388">
              <a:buNone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Рисунок 4" descr="http://matica.org.ua/images/stories/MLITA/image47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421" y="2996952"/>
            <a:ext cx="2160240" cy="808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matica.org.ua/images/stories/MLITA/image476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13176"/>
            <a:ext cx="7272808" cy="576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 lnSpcReduction="10000"/>
          </a:bodyPr>
          <a:lstStyle/>
          <a:p>
            <a:pPr marL="0" indent="361950">
              <a:lnSpc>
                <a:spcPct val="120000"/>
              </a:lnSpc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Субъект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— это то, о чем что-то утверждается в высказывании;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предикат</a:t>
            </a:r>
            <a:r>
              <a:rPr lang="ru-RU" dirty="0" smtClean="0">
                <a:latin typeface="Book Antiqua" pitchFamily="18" charset="0"/>
              </a:rPr>
              <a:t> - это то, что утверждается о субъекте (его свойство; отношение к другому субъекту; действие).</a:t>
            </a:r>
          </a:p>
          <a:p>
            <a:pPr marL="0" indent="36195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Математика      –      точная наука.</a:t>
            </a:r>
          </a:p>
          <a:p>
            <a:pPr marL="0" indent="36195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Субъект</a:t>
            </a:r>
            <a:r>
              <a:rPr lang="ru-RU" sz="2400" dirty="0" smtClean="0">
                <a:latin typeface="Book Antiqua" pitchFamily="18" charset="0"/>
              </a:rPr>
              <a:t>	</a:t>
            </a:r>
            <a:r>
              <a:rPr lang="ru-RU" dirty="0" smtClean="0">
                <a:latin typeface="Book Antiqua" pitchFamily="18" charset="0"/>
              </a:rPr>
              <a:t>                        </a:t>
            </a:r>
            <a:r>
              <a:rPr lang="ru-RU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Предикат</a:t>
            </a:r>
          </a:p>
          <a:p>
            <a:pPr marL="0" indent="361950">
              <a:lnSpc>
                <a:spcPct val="120000"/>
              </a:lnSpc>
              <a:buNone/>
            </a:pPr>
            <a:endParaRPr lang="ru-RU" sz="2200" dirty="0" smtClean="0">
              <a:latin typeface="Book Antiqua" pitchFamily="18" charset="0"/>
            </a:endParaRPr>
          </a:p>
          <a:p>
            <a:pPr marL="0" indent="361950">
              <a:lnSpc>
                <a:spcPct val="120000"/>
              </a:lnSpc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 логике предикатов</a:t>
            </a:r>
            <a:r>
              <a:rPr lang="ru-RU" sz="2200" dirty="0" smtClean="0">
                <a:latin typeface="Book Antiqua" pitchFamily="18" charset="0"/>
              </a:rPr>
              <a:t>, как и в логике высказываний,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высказывания также имеют значением или «Истину» или «Ложь».</a:t>
            </a:r>
            <a:r>
              <a:rPr lang="ru-RU" sz="2200" dirty="0" smtClean="0">
                <a:latin typeface="Book Antiqua" pitchFamily="18" charset="0"/>
              </a:rPr>
              <a:t> Разница в том, что </a:t>
            </a:r>
            <a: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 логике предикатов </a:t>
            </a: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истинностное значение предиката ставится </a:t>
            </a:r>
            <a:r>
              <a:rPr lang="ru-RU" sz="2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как функция </a:t>
            </a:r>
            <a:r>
              <a:rPr lang="ru-RU" sz="2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 соответствие </a:t>
            </a: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определенному предмету или группе предметов!</a:t>
            </a:r>
          </a:p>
        </p:txBody>
      </p:sp>
      <p:sp>
        <p:nvSpPr>
          <p:cNvPr id="4" name="Овал 3"/>
          <p:cNvSpPr/>
          <p:nvPr/>
        </p:nvSpPr>
        <p:spPr>
          <a:xfrm>
            <a:off x="611560" y="2564904"/>
            <a:ext cx="2808312" cy="1181844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851920" y="2492896"/>
            <a:ext cx="3096344" cy="1296144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611560" y="188566"/>
            <a:ext cx="3931920" cy="7921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>
          <a:xfrm>
            <a:off x="4716016" y="188640"/>
            <a:ext cx="3931920" cy="79216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предиката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251520" y="980728"/>
            <a:ext cx="3960440" cy="5544616"/>
          </a:xfrm>
        </p:spPr>
        <p:txBody>
          <a:bodyPr>
            <a:normAutofit fontScale="85000" lnSpcReduction="20000"/>
          </a:bodyPr>
          <a:lstStyle/>
          <a:p>
            <a:pPr marL="0" indent="180975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Рассмотрим высказывание   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- простое число». </a:t>
            </a:r>
          </a:p>
          <a:p>
            <a:pPr marL="0" indent="180975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При одних значениях</a:t>
            </a:r>
            <a:r>
              <a:rPr lang="ru-RU" b="1" dirty="0" smtClean="0">
                <a:latin typeface="Book Antiqua" pitchFamily="18" charset="0"/>
              </a:rPr>
              <a:t> </a:t>
            </a:r>
            <a:r>
              <a:rPr lang="ru-RU" dirty="0" err="1" smtClean="0">
                <a:latin typeface="Book Antiqua" pitchFamily="18" charset="0"/>
              </a:rPr>
              <a:t>х</a:t>
            </a:r>
            <a:r>
              <a:rPr lang="ru-RU" dirty="0" smtClean="0">
                <a:latin typeface="Book Antiqua" pitchFamily="18" charset="0"/>
              </a:rPr>
              <a:t>  (3; 29 ) эта форма дает истинные высказывания, а при других значениях </a:t>
            </a:r>
            <a:r>
              <a:rPr lang="ru-RU" dirty="0" err="1" smtClean="0">
                <a:latin typeface="Book Antiqua" pitchFamily="18" charset="0"/>
              </a:rPr>
              <a:t>х</a:t>
            </a:r>
            <a:r>
              <a:rPr lang="ru-RU" dirty="0" smtClean="0">
                <a:latin typeface="Book Antiqua" pitchFamily="18" charset="0"/>
              </a:rPr>
              <a:t> (9; 12; 28 ) эта форма дает ложные высказывания.</a:t>
            </a:r>
          </a:p>
          <a:p>
            <a:pPr marL="0" indent="180975">
              <a:lnSpc>
                <a:spcPct val="12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Исходное высказывание </a:t>
            </a:r>
            <a:r>
              <a:rPr lang="ru-RU" dirty="0" smtClean="0">
                <a:latin typeface="Book Antiqua" pitchFamily="18" charset="0"/>
              </a:rPr>
              <a:t>определяет функцию одной переменной </a:t>
            </a:r>
            <a:r>
              <a:rPr lang="ru-RU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определенной на множестве </a:t>
            </a:r>
            <a:r>
              <a:rPr lang="en-US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</a:t>
            </a:r>
            <a:r>
              <a:rPr lang="ru-RU" sz="2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dirty="0" smtClean="0">
                <a:latin typeface="Book Antiqua" pitchFamily="18" charset="0"/>
              </a:rPr>
              <a:t>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принимающую значения из множества {1; 0}.</a:t>
            </a:r>
          </a:p>
          <a:p>
            <a:pPr marL="0" indent="180975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Здесь предикат выражает свойство субъекта и является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функцией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субъекта.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211960" y="980728"/>
            <a:ext cx="4680520" cy="5688632"/>
          </a:xfrm>
        </p:spPr>
        <p:txBody>
          <a:bodyPr>
            <a:noAutofit/>
          </a:bodyPr>
          <a:lstStyle/>
          <a:p>
            <a:pPr marL="0" indent="361950">
              <a:buNone/>
            </a:pPr>
            <a:r>
              <a:rPr lang="ru-RU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Определение. </a:t>
            </a:r>
            <a:r>
              <a:rPr lang="ru-RU" sz="1700" dirty="0" smtClean="0">
                <a:latin typeface="Book Antiqua" pitchFamily="18" charset="0"/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Одноместным предикатом Р(</a:t>
            </a:r>
            <a:r>
              <a:rPr lang="ru-RU" sz="17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 </a:t>
            </a:r>
            <a:r>
              <a:rPr lang="ru-RU" sz="1700" dirty="0" smtClean="0">
                <a:latin typeface="Book Antiqua" pitchFamily="18" charset="0"/>
              </a:rPr>
              <a:t>называется </a:t>
            </a:r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произвольная функция переменного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sz="1700" dirty="0" smtClean="0">
                <a:latin typeface="Book Antiqua" pitchFamily="18" charset="0"/>
              </a:rPr>
              <a:t>определенная на множестве М и </a:t>
            </a:r>
            <a:r>
              <a:rPr lang="ru-RU" sz="1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принимающая значения из множества {1; 0}.</a:t>
            </a:r>
          </a:p>
          <a:p>
            <a:pPr marL="0" indent="361950">
              <a:buNone/>
            </a:pPr>
            <a:r>
              <a:rPr lang="ru-RU" sz="1700" dirty="0" smtClean="0">
                <a:latin typeface="Book Antiqua" pitchFamily="18" charset="0"/>
              </a:rPr>
              <a:t>Множество М, на котором определен предикат </a:t>
            </a:r>
            <a:r>
              <a:rPr lang="en-US" sz="1700" dirty="0" smtClean="0">
                <a:latin typeface="Book Antiqua" pitchFamily="18" charset="0"/>
              </a:rPr>
              <a:t>P</a:t>
            </a:r>
            <a:r>
              <a:rPr lang="ru-RU" sz="1700" dirty="0" smtClean="0">
                <a:latin typeface="Book Antiqua" pitchFamily="18" charset="0"/>
              </a:rPr>
              <a:t>(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) , называется областью определения предиката.</a:t>
            </a:r>
          </a:p>
          <a:p>
            <a:pPr marL="0" indent="361950">
              <a:buNone/>
            </a:pPr>
            <a:r>
              <a:rPr lang="ru-RU" sz="1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Определение. </a:t>
            </a:r>
            <a:r>
              <a:rPr lang="ru-RU" sz="1700" dirty="0" smtClean="0">
                <a:latin typeface="Book Antiqua" pitchFamily="18" charset="0"/>
              </a:rPr>
              <a:t>Множество всех элементов 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 </a:t>
            </a:r>
            <a:r>
              <a:rPr lang="ru-RU" sz="1700" dirty="0" smtClean="0">
                <a:latin typeface="Book Antiqua" pitchFamily="18" charset="0"/>
                <a:sym typeface="Symbol"/>
              </a:rPr>
              <a:t></a:t>
            </a:r>
            <a:r>
              <a:rPr lang="ru-RU" sz="1700" dirty="0" smtClean="0">
                <a:latin typeface="Book Antiqua" pitchFamily="18" charset="0"/>
              </a:rPr>
              <a:t> М , при которых предикат принимает значение «ИСТИНА», называется множеством истинности предиката Р(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), то есть </a:t>
            </a:r>
            <a:r>
              <a:rPr lang="ru-RU" sz="17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множество истинности предиката </a:t>
            </a:r>
            <a:r>
              <a:rPr lang="ru-RU" sz="1700" dirty="0" smtClean="0">
                <a:latin typeface="Book Antiqua" pitchFamily="18" charset="0"/>
              </a:rPr>
              <a:t>Р(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) - это множество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</a:t>
            </a:r>
            <a:r>
              <a:rPr lang="ru-RU" sz="2000" b="1" baseline="-25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700" dirty="0" smtClean="0">
                <a:latin typeface="Book Antiqua" pitchFamily="18" charset="0"/>
              </a:rPr>
              <a:t>= {</a:t>
            </a:r>
            <a:r>
              <a:rPr lang="ru-RU" sz="1700" dirty="0" err="1" smtClean="0">
                <a:latin typeface="Book Antiqua" pitchFamily="18" charset="0"/>
              </a:rPr>
              <a:t>х|</a:t>
            </a:r>
            <a:r>
              <a:rPr lang="ru-RU" sz="1700" dirty="0" smtClean="0">
                <a:latin typeface="Book Antiqua" pitchFamily="18" charset="0"/>
              </a:rPr>
              <a:t> 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 </a:t>
            </a:r>
            <a:r>
              <a:rPr lang="ru-RU" sz="1700" dirty="0" smtClean="0">
                <a:latin typeface="Book Antiqua" pitchFamily="18" charset="0"/>
                <a:sym typeface="Symbol"/>
              </a:rPr>
              <a:t></a:t>
            </a:r>
            <a:r>
              <a:rPr lang="ru-RU" sz="1700" dirty="0" smtClean="0">
                <a:latin typeface="Book Antiqua" pitchFamily="18" charset="0"/>
              </a:rPr>
              <a:t> М, Р(</a:t>
            </a:r>
            <a:r>
              <a:rPr lang="ru-RU" sz="1700" dirty="0" err="1" smtClean="0">
                <a:latin typeface="Book Antiqua" pitchFamily="18" charset="0"/>
              </a:rPr>
              <a:t>х</a:t>
            </a:r>
            <a:r>
              <a:rPr lang="ru-RU" sz="1700" dirty="0" smtClean="0">
                <a:latin typeface="Book Antiqua" pitchFamily="18" charset="0"/>
              </a:rPr>
              <a:t>) = 1}.</a:t>
            </a:r>
          </a:p>
          <a:p>
            <a:pPr marL="0" indent="361950">
              <a:buNone/>
            </a:pPr>
            <a:r>
              <a:rPr lang="ru-RU" sz="1700" dirty="0" smtClean="0">
                <a:latin typeface="Book Antiqua" pitchFamily="18" charset="0"/>
              </a:rPr>
              <a:t>Так, </a:t>
            </a:r>
            <a:r>
              <a:rPr lang="ru-RU" sz="17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предикат</a:t>
            </a:r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Р(</a:t>
            </a:r>
            <a:r>
              <a:rPr lang="ru-RU" sz="17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 </a:t>
            </a:r>
            <a:r>
              <a:rPr lang="ru-RU" sz="1700" u="sng" dirty="0" smtClean="0">
                <a:solidFill>
                  <a:srgbClr val="002060"/>
                </a:solidFill>
                <a:latin typeface="Book Antiqua" pitchFamily="18" charset="0"/>
              </a:rPr>
              <a:t>= </a:t>
            </a:r>
            <a:r>
              <a:rPr lang="ru-RU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sz="1700" b="1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- простое число»</a:t>
            </a:r>
            <a:r>
              <a:rPr lang="ru-RU" sz="1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</a:t>
            </a:r>
            <a:r>
              <a:rPr lang="ru-RU" sz="17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 на множестве N, </a:t>
            </a:r>
            <a:r>
              <a:rPr lang="en-US" sz="17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700" dirty="0" smtClean="0">
                <a:latin typeface="Book Antiqua" pitchFamily="18" charset="0"/>
              </a:rPr>
              <a:t>а его множество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</a:t>
            </a:r>
            <a:r>
              <a:rPr lang="ru-RU" sz="1800" b="1" baseline="-250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en-US" sz="17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-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есть множество всех простых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78968"/>
          </a:xfrm>
        </p:spPr>
        <p:txBody>
          <a:bodyPr>
            <a:normAutofit fontScale="77500" lnSpcReduction="20000"/>
          </a:bodyPr>
          <a:lstStyle/>
          <a:p>
            <a:pPr marL="0" indent="361950">
              <a:lnSpc>
                <a:spcPct val="14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Матрица предикатов</a:t>
            </a:r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>
                <a:latin typeface="Book Antiqua" pitchFamily="18" charset="0"/>
              </a:rPr>
              <a:t>Предикат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Р(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)="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- простое число" </a:t>
            </a:r>
            <a:r>
              <a:rPr lang="ru-RU" dirty="0" smtClean="0">
                <a:latin typeface="Book Antiqua" pitchFamily="18" charset="0"/>
              </a:rPr>
              <a:t>можно задать таблицей, которую называют матрицей предиката или таблицей истинности предиката.</a:t>
            </a:r>
            <a:br>
              <a:rPr lang="ru-RU" dirty="0" smtClean="0">
                <a:latin typeface="Book Antiqua" pitchFamily="18" charset="0"/>
              </a:rPr>
            </a:br>
            <a:endParaRPr lang="ru-RU" dirty="0" smtClean="0">
              <a:latin typeface="Book Antiqua" pitchFamily="18" charset="0"/>
            </a:endParaRP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latin typeface="Book Antiqua" pitchFamily="18" charset="0"/>
              </a:rPr>
              <a:t>Предикат называется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тождественно истинным, </a:t>
            </a:r>
            <a:r>
              <a:rPr lang="ru-RU" dirty="0" smtClean="0">
                <a:latin typeface="Book Antiqua" pitchFamily="18" charset="0"/>
              </a:rPr>
              <a:t>если его множество истинности совпадает с множеством определения Х, и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тождественно-ложным, </a:t>
            </a:r>
            <a:r>
              <a:rPr lang="ru-RU" dirty="0" smtClean="0">
                <a:latin typeface="Book Antiqua" pitchFamily="18" charset="0"/>
              </a:rPr>
              <a:t>если его множество истинности пусто.</a:t>
            </a:r>
            <a:br>
              <a:rPr lang="ru-RU" dirty="0" smtClean="0">
                <a:latin typeface="Book Antiqua" pitchFamily="18" charset="0"/>
              </a:rPr>
            </a:br>
            <a:endParaRPr lang="ru-RU" dirty="0" smtClean="0">
              <a:latin typeface="Book Antiqua" pitchFamily="18" charset="0"/>
            </a:endParaRP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latin typeface="Book Antiqua" pitchFamily="18" charset="0"/>
              </a:rPr>
              <a:t>Предикат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выполнимый, </a:t>
            </a:r>
            <a:r>
              <a:rPr lang="ru-RU" dirty="0" smtClean="0">
                <a:latin typeface="Book Antiqua" pitchFamily="18" charset="0"/>
              </a:rPr>
              <a:t>если в области определения для одних значений истина, а для других ложь.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50976"/>
          </a:xfrm>
        </p:spPr>
        <p:txBody>
          <a:bodyPr>
            <a:normAutofit fontScale="62500" lnSpcReduction="20000"/>
          </a:bodyPr>
          <a:lstStyle/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Формально предикатом называется функция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аргументами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которой могут быть ПРОИЗВОЛЬНЫЕ ОБЪЕКТЫ из некоторого множества, </a:t>
            </a:r>
            <a:r>
              <a:rPr lang="ru-RU" dirty="0" smtClean="0"/>
              <a:t>а </a:t>
            </a:r>
            <a:r>
              <a:rPr lang="ru-RU" sz="2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значения функции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"истина" или "ложь".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Предикат будем рассматривать как расширение понятия высказывания.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Пример.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Вместо трех высказываний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"Маша любит кашу"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"Даша любит кашу"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"Саша любит кашу"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можно написать один предикат  -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"Икс любит кашу" </a:t>
            </a:r>
            <a:r>
              <a:rPr lang="ru-RU" dirty="0" smtClean="0"/>
              <a:t>и договориться, что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вместо неизвестного Икс </a:t>
            </a:r>
            <a:r>
              <a:rPr lang="ru-RU" dirty="0" smtClean="0"/>
              <a:t>могут быть </a:t>
            </a:r>
            <a:r>
              <a:rPr lang="ru-RU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либо Маша, либо Даша, либо Саша. </a:t>
            </a:r>
          </a:p>
          <a:p>
            <a:pPr marL="0" indent="361950">
              <a:lnSpc>
                <a:spcPct val="140000"/>
              </a:lnSpc>
              <a:buNone/>
            </a:pPr>
            <a:r>
              <a:rPr lang="ru-RU" dirty="0" smtClean="0"/>
              <a:t>Подстановка вместо Икс имени конкретного ребенка превращает предикат в обычное высказывание.</a:t>
            </a:r>
            <a:endParaRPr lang="ru-RU" dirty="0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3635896" y="3068960"/>
            <a:ext cx="360040" cy="100811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332656"/>
            <a:ext cx="8183880" cy="6192688"/>
          </a:xfrm>
        </p:spPr>
        <p:txBody>
          <a:bodyPr>
            <a:normAutofit fontScale="77500" lnSpcReduction="20000"/>
          </a:bodyPr>
          <a:lstStyle/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Рассмотрим еще примеры предикатов: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1. </a:t>
            </a:r>
            <a:r>
              <a:rPr lang="ru-RU" dirty="0" smtClean="0">
                <a:latin typeface="Book Antiqua" pitchFamily="18" charset="0"/>
              </a:rPr>
              <a:t>Предикат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Q(x)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=</a:t>
            </a: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sin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= 0</a:t>
            </a:r>
            <a:r>
              <a:rPr lang="ru-RU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» </a:t>
            </a:r>
            <a:r>
              <a:rPr lang="ru-RU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 на множестве </a:t>
            </a:r>
            <a:r>
              <a:rPr lang="en-US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R</a:t>
            </a:r>
            <a:r>
              <a:rPr lang="ru-RU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dirty="0" smtClean="0">
                <a:latin typeface="Book Antiqua" pitchFamily="18" charset="0"/>
              </a:rPr>
              <a:t>а 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его множество истинности </a:t>
            </a:r>
            <a:r>
              <a:rPr lang="en-US" sz="29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Iq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= {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x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| 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x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= 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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k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; 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k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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Z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}. 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2. </a:t>
            </a:r>
            <a:r>
              <a:rPr lang="ru-RU" dirty="0" smtClean="0">
                <a:latin typeface="Book Antiqua" pitchFamily="18" charset="0"/>
              </a:rPr>
              <a:t>Предикат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F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x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-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«Диагонали параллелограмма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перпендикулярны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» </a:t>
            </a:r>
            <a:r>
              <a:rPr lang="ru-RU" sz="2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 на множестве всех параллелограммов,</a:t>
            </a:r>
            <a:r>
              <a:rPr lang="ru-RU" dirty="0" smtClean="0">
                <a:latin typeface="Book Antiqua" pitchFamily="18" charset="0"/>
              </a:rPr>
              <a:t> а 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его множеством истинности является множество всех ромбов.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endParaRPr lang="en-US" dirty="0" smtClean="0">
              <a:latin typeface="Book Antiqua" pitchFamily="18" charset="0"/>
            </a:endParaRP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3.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): «х2 + 1&gt; 0,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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R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»; </a:t>
            </a:r>
            <a:r>
              <a:rPr lang="ru-RU" sz="2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область определения предиката М= </a:t>
            </a:r>
            <a:r>
              <a:rPr lang="en-US" sz="2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R</a:t>
            </a:r>
            <a:r>
              <a:rPr lang="ru-RU" sz="2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и </a:t>
            </a:r>
            <a:r>
              <a:rPr lang="ru-RU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область истинности – тоже </a:t>
            </a:r>
            <a:r>
              <a:rPr lang="en-US" sz="29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R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ru-RU" dirty="0" smtClean="0">
                <a:latin typeface="Book Antiqua" pitchFamily="18" charset="0"/>
              </a:rPr>
              <a:t>Таким образом,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для данного предиката М =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</a:t>
            </a:r>
            <a:r>
              <a:rPr lang="en-US" b="1" baseline="-25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</a:t>
            </a:r>
            <a:r>
              <a:rPr lang="ru-RU" dirty="0" smtClean="0">
                <a:latin typeface="Book Antiqua" pitchFamily="18" charset="0"/>
              </a:rPr>
              <a:t> . Такие предикаты называются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тождественно истинными.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4.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): «х</a:t>
            </a:r>
            <a:r>
              <a:rPr lang="ru-RU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+ 1&lt; 0,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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R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»;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область истинности </a:t>
            </a:r>
            <a:r>
              <a:rPr lang="en-US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Ip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=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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 </a:t>
            </a:r>
            <a:r>
              <a:rPr lang="ru-RU" dirty="0" smtClean="0">
                <a:latin typeface="Book Antiqua" pitchFamily="18" charset="0"/>
              </a:rPr>
              <a:t>Такие предикаты называются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тождественно ложными.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ЭТО ОДНОМЕСТНЫЕ ПРЕДИКАТЫ (в них 1 субъект)!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327896" cy="6120680"/>
          </a:xfrm>
        </p:spPr>
        <p:txBody>
          <a:bodyPr>
            <a:normAutofit fontScale="70000" lnSpcReduction="20000"/>
          </a:bodyPr>
          <a:lstStyle/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Book Antiqua" pitchFamily="18" charset="0"/>
              </a:rPr>
              <a:t>Введем понятие </a:t>
            </a:r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многоместного предиката,</a:t>
            </a:r>
            <a:r>
              <a:rPr lang="ru-RU" b="1" dirty="0" smtClean="0">
                <a:solidFill>
                  <a:srgbClr val="FFC000"/>
                </a:solidFill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с помощью которого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выражаются отношения между предметами.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Book Antiqua" pitchFamily="18" charset="0"/>
              </a:rPr>
              <a:t>Примером отношения между двумя предметами является отношение «меньше» («больше»). Пусть отношение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&lt; у» </a:t>
            </a:r>
            <a:r>
              <a:rPr lang="ru-RU" dirty="0" smtClean="0">
                <a:latin typeface="Book Antiqua" pitchFamily="18" charset="0"/>
              </a:rPr>
              <a:t>введено на множестве </a:t>
            </a:r>
            <a:r>
              <a:rPr lang="en-US" dirty="0" smtClean="0">
                <a:latin typeface="Book Antiqua" pitchFamily="18" charset="0"/>
              </a:rPr>
              <a:t>Z</a:t>
            </a:r>
            <a:r>
              <a:rPr lang="ru-RU" dirty="0" smtClean="0">
                <a:latin typeface="Book Antiqua" pitchFamily="18" charset="0"/>
              </a:rPr>
              <a:t> целых чисел, где </a:t>
            </a:r>
            <a:r>
              <a:rPr lang="ru-RU" dirty="0" err="1" smtClean="0">
                <a:latin typeface="Book Antiqua" pitchFamily="18" charset="0"/>
              </a:rPr>
              <a:t>х</a:t>
            </a:r>
            <a:r>
              <a:rPr lang="ru-RU" dirty="0" smtClean="0">
                <a:latin typeface="Book Antiqua" pitchFamily="18" charset="0"/>
              </a:rPr>
              <a:t>, у </a:t>
            </a:r>
            <a:r>
              <a:rPr lang="ru-RU" dirty="0" smtClean="0">
                <a:latin typeface="Book Antiqua" pitchFamily="18" charset="0"/>
                <a:sym typeface="Symbol"/>
              </a:rPr>
              <a:t></a:t>
            </a:r>
            <a:r>
              <a:rPr lang="ru-RU" dirty="0" smtClean="0">
                <a:latin typeface="Book Antiqua" pitchFamily="18" charset="0"/>
              </a:rPr>
              <a:t> Z , то есть является функцией двух переменных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Р(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у),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определенной на множестве Z 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Z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sz="2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 множеством значений {1; 0}.</a:t>
            </a:r>
          </a:p>
          <a:p>
            <a:pPr marL="0" indent="36195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Определение.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Двухместным предикатом Р(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у) </a:t>
            </a:r>
            <a:r>
              <a:rPr lang="ru-RU" dirty="0" smtClean="0">
                <a:latin typeface="Book Antiqua" pitchFamily="18" charset="0"/>
              </a:rPr>
              <a:t>называется функция двух переменных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у</a:t>
            </a:r>
            <a:r>
              <a:rPr lang="ru-RU" dirty="0" smtClean="0">
                <a:latin typeface="Book Antiqua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(субъекты предиката),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определенная на множестве М =М</a:t>
            </a:r>
            <a:r>
              <a:rPr lang="ru-RU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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М</a:t>
            </a:r>
            <a:r>
              <a:rPr lang="ru-RU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(</a:t>
            </a:r>
            <a:r>
              <a:rPr lang="ru-RU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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М</a:t>
            </a:r>
            <a:r>
              <a:rPr lang="ru-RU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, у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sym typeface="Symbol"/>
              </a:rPr>
              <a:t>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М</a:t>
            </a:r>
            <a:r>
              <a:rPr lang="ru-RU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) </a:t>
            </a:r>
            <a:r>
              <a:rPr lang="ru-RU" dirty="0" smtClean="0">
                <a:latin typeface="Book Antiqua" pitchFamily="18" charset="0"/>
              </a:rPr>
              <a:t>и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принимающая значения из множества {1; 0}.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endParaRPr lang="ru-RU" dirty="0" smtClean="0">
              <a:latin typeface="Book Antiqua" pitchFamily="18" charset="0"/>
            </a:endParaRP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Book Antiqua" pitchFamily="18" charset="0"/>
              </a:rPr>
              <a:t>Найдем значения предиката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&lt; у» </a:t>
            </a:r>
            <a:r>
              <a:rPr lang="ru-RU" dirty="0" smtClean="0">
                <a:latin typeface="Book Antiqua" pitchFamily="18" charset="0"/>
              </a:rPr>
              <a:t>, где </a:t>
            </a:r>
            <a:r>
              <a:rPr lang="ru-RU" dirty="0" err="1" smtClean="0">
                <a:latin typeface="Book Antiqua" pitchFamily="18" charset="0"/>
              </a:rPr>
              <a:t>х</a:t>
            </a:r>
            <a:r>
              <a:rPr lang="ru-RU" dirty="0" smtClean="0">
                <a:latin typeface="Book Antiqua" pitchFamily="18" charset="0"/>
              </a:rPr>
              <a:t>, у </a:t>
            </a:r>
            <a:r>
              <a:rPr lang="ru-RU" dirty="0" smtClean="0">
                <a:latin typeface="Book Antiqua" pitchFamily="18" charset="0"/>
                <a:sym typeface="Symbol"/>
              </a:rPr>
              <a:t></a:t>
            </a:r>
            <a:r>
              <a:rPr lang="ru-RU" dirty="0" smtClean="0">
                <a:latin typeface="Book Antiqua" pitchFamily="18" charset="0"/>
              </a:rPr>
              <a:t> Z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для пар (2; 1)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(4; 4)  и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(3; 7)</a:t>
            </a:r>
            <a:r>
              <a:rPr lang="ru-RU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.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dirty="0" smtClean="0">
                <a:latin typeface="Book Antiqua" pitchFamily="18" charset="0"/>
              </a:rPr>
              <a:t>Р(2; 1) = 0;      Р(4; 4)=0;     Р(3; 7)=1. </a:t>
            </a:r>
          </a:p>
          <a:p>
            <a:pPr marL="0" indent="361950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Областью истинности  </a:t>
            </a: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Р</a:t>
            </a:r>
            <a:r>
              <a:rPr lang="en-US" sz="3800" b="1" baseline="-25000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i</a:t>
            </a:r>
            <a:r>
              <a:rPr lang="en-US" b="1" baseline="-25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dirty="0" smtClean="0">
                <a:latin typeface="Book Antiqua" pitchFamily="18" charset="0"/>
              </a:rPr>
              <a:t>этого предиката является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множество всех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пар</a:t>
            </a:r>
            <a:r>
              <a:rPr lang="ru-RU" dirty="0" smtClean="0">
                <a:latin typeface="Book Antiqua" pitchFamily="18" charset="0"/>
              </a:rPr>
              <a:t> целых чисел, удовлетворяющих данному неравенству.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Многоместные предикаты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60648"/>
            <a:ext cx="8183880" cy="6408712"/>
          </a:xfrm>
        </p:spPr>
        <p:txBody>
          <a:bodyPr>
            <a:normAutofit/>
          </a:bodyPr>
          <a:lstStyle/>
          <a:p>
            <a:pPr marL="0" indent="447675">
              <a:lnSpc>
                <a:spcPct val="130000"/>
              </a:lnSpc>
              <a:buNone/>
            </a:pPr>
            <a:r>
              <a:rPr lang="en-US" sz="21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–местным предикатом </a:t>
            </a:r>
            <a:r>
              <a:rPr lang="en-US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P(x</a:t>
            </a:r>
            <a:r>
              <a:rPr lang="ru-RU" sz="21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</a:t>
            </a:r>
            <a:r>
              <a:rPr lang="en-US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</a:t>
            </a:r>
            <a:r>
              <a:rPr lang="ru-RU" sz="21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…х</a:t>
            </a:r>
            <a:r>
              <a:rPr lang="en-US" sz="21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</a:t>
            </a:r>
            <a:r>
              <a:rPr lang="en-US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 </a:t>
            </a:r>
            <a:r>
              <a:rPr lang="ru-RU" sz="2100" dirty="0" smtClean="0">
                <a:latin typeface="Book Antiqua" pitchFamily="18" charset="0"/>
              </a:rPr>
              <a:t>называется логическая функция</a:t>
            </a:r>
            <a:r>
              <a:rPr lang="en-US" sz="2100" dirty="0" smtClean="0">
                <a:latin typeface="Book Antiqua" pitchFamily="18" charset="0"/>
              </a:rPr>
              <a:t> </a:t>
            </a:r>
            <a:r>
              <a:rPr lang="ru-RU" sz="2100" dirty="0" smtClean="0">
                <a:latin typeface="Book Antiqua" pitchFamily="18" charset="0"/>
              </a:rPr>
              <a:t>от </a:t>
            </a:r>
            <a:r>
              <a:rPr lang="ru-RU" sz="2100" dirty="0" err="1" smtClean="0">
                <a:latin typeface="Book Antiqua" pitchFamily="18" charset="0"/>
              </a:rPr>
              <a:t>n</a:t>
            </a:r>
            <a:r>
              <a:rPr lang="ru-RU" sz="2100" dirty="0" smtClean="0">
                <a:latin typeface="Book Antiqua" pitchFamily="18" charset="0"/>
              </a:rPr>
              <a:t> переменных, </a:t>
            </a:r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определенная на множестве М= М</a:t>
            </a:r>
            <a:r>
              <a:rPr lang="ru-RU" sz="21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</a:t>
            </a:r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хМ</a:t>
            </a:r>
            <a:r>
              <a:rPr lang="ru-RU" sz="21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2</a:t>
            </a:r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х…</a:t>
            </a:r>
            <a:r>
              <a:rPr lang="ru-RU" sz="21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хМ</a:t>
            </a:r>
            <a:r>
              <a:rPr lang="en-US" sz="21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n</a:t>
            </a:r>
            <a:r>
              <a:rPr lang="en-US" sz="2100" dirty="0" smtClean="0">
                <a:latin typeface="Book Antiqua" pitchFamily="18" charset="0"/>
              </a:rPr>
              <a:t>  </a:t>
            </a:r>
            <a:r>
              <a:rPr lang="ru-RU" sz="2100" dirty="0" smtClean="0">
                <a:latin typeface="Book Antiqua" pitchFamily="18" charset="0"/>
              </a:rPr>
              <a:t>и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принимающая значения из множества {1; 0}.</a:t>
            </a:r>
          </a:p>
          <a:p>
            <a:pPr marL="0" indent="447675">
              <a:lnSpc>
                <a:spcPct val="130000"/>
              </a:lnSpc>
              <a:buNone/>
            </a:pPr>
            <a:r>
              <a:rPr lang="ru-RU" sz="2100" dirty="0" smtClean="0">
                <a:latin typeface="Book Antiqua" pitchFamily="18" charset="0"/>
              </a:rPr>
              <a:t>С каждым предикатом связано число, которое называется 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местностью </a:t>
            </a: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или 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арностью предиката</a:t>
            </a:r>
            <a:r>
              <a:rPr lang="ru-RU" sz="2100" dirty="0" smtClean="0">
                <a:latin typeface="Book Antiqua" pitchFamily="18" charset="0"/>
              </a:rPr>
              <a:t> (количество переменных).</a:t>
            </a:r>
          </a:p>
          <a:p>
            <a:pPr marL="0" indent="361950">
              <a:lnSpc>
                <a:spcPct val="130000"/>
              </a:lnSpc>
              <a:buNone/>
            </a:pPr>
            <a:r>
              <a:rPr lang="ru-RU" sz="2100" dirty="0" smtClean="0">
                <a:latin typeface="Book Antiqua" pitchFamily="18" charset="0"/>
              </a:rPr>
              <a:t>Для  предикатов  справедливы  и  имеют  тот же смысл ранее рассмотренные </a:t>
            </a:r>
            <a:r>
              <a:rPr lang="ru-RU" sz="21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логические операции. </a:t>
            </a:r>
          </a:p>
          <a:p>
            <a:pPr marL="0" indent="361950">
              <a:lnSpc>
                <a:spcPct val="130000"/>
              </a:lnSpc>
              <a:buNone/>
            </a:pPr>
            <a:r>
              <a:rPr lang="ru-RU" sz="2100" dirty="0" smtClean="0">
                <a:latin typeface="Book Antiqua" pitchFamily="18" charset="0"/>
              </a:rPr>
              <a:t>Например: </a:t>
            </a:r>
          </a:p>
          <a:p>
            <a:pPr marL="0" indent="361950">
              <a:lnSpc>
                <a:spcPct val="130000"/>
              </a:lnSpc>
              <a:buNone/>
            </a:pP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1. "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ЕСЛИ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Маша любит кашу</a:t>
            </a:r>
            <a:r>
              <a:rPr lang="ru-RU" sz="2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ТО </a:t>
            </a:r>
            <a:r>
              <a:rPr lang="ru-RU" sz="2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Саша любит кашу".</a:t>
            </a:r>
          </a:p>
          <a:p>
            <a:pPr marL="361950" indent="0">
              <a:lnSpc>
                <a:spcPct val="130000"/>
              </a:lnSpc>
              <a:buNone/>
            </a:pPr>
            <a:r>
              <a:rPr lang="ru-RU" sz="2100" dirty="0" smtClean="0">
                <a:latin typeface="Book Antiqua" pitchFamily="18" charset="0"/>
              </a:rPr>
              <a:t>2. Р(</a:t>
            </a:r>
            <a:r>
              <a:rPr lang="ru-RU" sz="2100" dirty="0" err="1" smtClean="0">
                <a:latin typeface="Book Antiqua" pitchFamily="18" charset="0"/>
              </a:rPr>
              <a:t>х</a:t>
            </a:r>
            <a:r>
              <a:rPr lang="ru-RU" sz="2100" dirty="0" smtClean="0">
                <a:latin typeface="Book Antiqua" pitchFamily="18" charset="0"/>
              </a:rPr>
              <a:t>) – </a:t>
            </a:r>
            <a:r>
              <a:rPr lang="ru-RU" sz="2100" dirty="0" err="1" smtClean="0">
                <a:latin typeface="Book Antiqua" pitchFamily="18" charset="0"/>
              </a:rPr>
              <a:t>х</a:t>
            </a:r>
            <a:r>
              <a:rPr lang="ru-RU" sz="2100" dirty="0" smtClean="0">
                <a:latin typeface="Book Antiqua" pitchFamily="18" charset="0"/>
              </a:rPr>
              <a:t> делится на 2; Q(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) – 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 делится на 3;  </a:t>
            </a:r>
          </a:p>
          <a:p>
            <a:pPr marL="361950" indent="0">
              <a:lnSpc>
                <a:spcPct val="130000"/>
              </a:lnSpc>
              <a:buNone/>
            </a:pPr>
            <a:r>
              <a:rPr lang="ru-RU" sz="2100" dirty="0" smtClean="0">
                <a:latin typeface="Book Antiqua" pitchFamily="18" charset="0"/>
              </a:rPr>
              <a:t>P(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)&amp;Q(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) – 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 делится на 2 и 3, т. е. определен предикат делимости на 6.</a:t>
            </a:r>
            <a:br>
              <a:rPr lang="ru-RU" sz="2100" dirty="0" smtClean="0">
                <a:latin typeface="Book Antiqua" pitchFamily="18" charset="0"/>
              </a:rPr>
            </a:br>
            <a:r>
              <a:rPr lang="ru-RU" sz="2100" dirty="0" smtClean="0">
                <a:latin typeface="Book Antiqua" pitchFamily="18" charset="0"/>
              </a:rPr>
              <a:t>3. S(</a:t>
            </a:r>
            <a:r>
              <a:rPr lang="ru-RU" sz="2100" dirty="0" err="1" smtClean="0">
                <a:latin typeface="Book Antiqua" pitchFamily="18" charset="0"/>
              </a:rPr>
              <a:t>x,y</a:t>
            </a:r>
            <a:r>
              <a:rPr lang="ru-RU" sz="2100" dirty="0" smtClean="0">
                <a:latin typeface="Book Antiqua" pitchFamily="18" charset="0"/>
              </a:rPr>
              <a:t>) – </a:t>
            </a:r>
            <a:r>
              <a:rPr lang="ru-RU" sz="2100" dirty="0" err="1" smtClean="0">
                <a:latin typeface="Book Antiqua" pitchFamily="18" charset="0"/>
              </a:rPr>
              <a:t>x</a:t>
            </a:r>
            <a:r>
              <a:rPr lang="ru-RU" sz="2100" dirty="0" smtClean="0">
                <a:latin typeface="Book Antiqua" pitchFamily="18" charset="0"/>
              </a:rPr>
              <a:t> равно </a:t>
            </a:r>
            <a:r>
              <a:rPr lang="ru-RU" sz="2100" dirty="0" err="1" smtClean="0">
                <a:latin typeface="Book Antiqua" pitchFamily="18" charset="0"/>
              </a:rPr>
              <a:t>y</a:t>
            </a:r>
            <a:r>
              <a:rPr lang="ru-RU" sz="2100" dirty="0" smtClean="0">
                <a:latin typeface="Book Antiqua" pitchFamily="18" charset="0"/>
              </a:rPr>
              <a:t>.  S(</a:t>
            </a:r>
            <a:r>
              <a:rPr lang="ru-RU" sz="2100" dirty="0" err="1" smtClean="0">
                <a:latin typeface="Book Antiqua" pitchFamily="18" charset="0"/>
              </a:rPr>
              <a:t>x,y</a:t>
            </a:r>
            <a:r>
              <a:rPr lang="ru-RU" sz="2100" dirty="0" smtClean="0">
                <a:latin typeface="Book Antiqua" pitchFamily="18" charset="0"/>
              </a:rPr>
              <a:t>)&amp; S(</a:t>
            </a:r>
            <a:r>
              <a:rPr lang="ru-RU" sz="2100" dirty="0" err="1" smtClean="0">
                <a:latin typeface="Book Antiqua" pitchFamily="18" charset="0"/>
              </a:rPr>
              <a:t>y,z</a:t>
            </a:r>
            <a:r>
              <a:rPr lang="ru-RU" sz="2100" dirty="0" smtClean="0">
                <a:latin typeface="Book Antiqua" pitchFamily="18" charset="0"/>
              </a:rPr>
              <a:t>)</a:t>
            </a:r>
            <a:r>
              <a:rPr lang="ru-RU" sz="2100" dirty="0" smtClean="0">
                <a:latin typeface="Book Antiqua" pitchFamily="18" charset="0"/>
                <a:sym typeface="Symbol"/>
              </a:rPr>
              <a:t></a:t>
            </a:r>
            <a:r>
              <a:rPr lang="ru-RU" sz="2100" dirty="0" smtClean="0">
                <a:latin typeface="Book Antiqua" pitchFamily="18" charset="0"/>
              </a:rPr>
              <a:t>S(</a:t>
            </a:r>
            <a:r>
              <a:rPr lang="ru-RU" sz="2100" dirty="0" err="1" smtClean="0">
                <a:latin typeface="Book Antiqua" pitchFamily="18" charset="0"/>
              </a:rPr>
              <a:t>x,z</a:t>
            </a:r>
            <a:r>
              <a:rPr lang="ru-RU" sz="2100" dirty="0" smtClean="0">
                <a:latin typeface="Book Antiqua" pitchFamily="18" charset="0"/>
              </a:rPr>
              <a:t>) </a:t>
            </a:r>
            <a:endParaRPr lang="en-US" sz="2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380</TotalTime>
  <Words>1675</Words>
  <Application>Microsoft Office PowerPoint</Application>
  <PresentationFormat>Экран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Аспект</vt:lpstr>
      <vt:lpstr>Презентация PowerPoint</vt:lpstr>
      <vt:lpstr>Логика предикатов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Многоместные предикаты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Подстановка константы вместо предметной переменной</vt:lpstr>
      <vt:lpstr>Презентация PowerPoint</vt:lpstr>
      <vt:lpstr>Равносильные формулы логики предикатов</vt:lpstr>
      <vt:lpstr>Равносильные формулы логики предикатов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Инга</cp:lastModifiedBy>
  <cp:revision>48</cp:revision>
  <dcterms:created xsi:type="dcterms:W3CDTF">2013-03-03T04:03:36Z</dcterms:created>
  <dcterms:modified xsi:type="dcterms:W3CDTF">2013-10-16T18:06:45Z</dcterms:modified>
</cp:coreProperties>
</file>