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10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976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802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4562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691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888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855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097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971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2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58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891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5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26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88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8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0988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Основы </a:t>
            </a:r>
            <a:br>
              <a:rPr lang="ru-RU" dirty="0"/>
            </a:br>
            <a:r>
              <a:rPr lang="ru-RU" dirty="0"/>
              <a:t>машинного обучения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95897" y="4717606"/>
            <a:ext cx="5054728" cy="1655762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Лекция 1</a:t>
            </a:r>
            <a:r>
              <a:rPr lang="ru-RU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2267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61306"/>
            <a:ext cx="9905998" cy="147857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Обучение без учителя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253418"/>
            <a:ext cx="10288588" cy="4330927"/>
          </a:xfrm>
        </p:spPr>
        <p:txBody>
          <a:bodyPr>
            <a:noAutofit/>
          </a:bodyPr>
          <a:lstStyle/>
          <a:p>
            <a:pPr marL="0" indent="719138">
              <a:buNone/>
            </a:pPr>
            <a:r>
              <a:rPr lang="ru-RU" dirty="0">
                <a:solidFill>
                  <a:srgbClr val="FFC000"/>
                </a:solidFill>
              </a:rPr>
              <a:t>Цель алгоритма обучения без учителя — создать модель, которая принимает вектор признаков x на входе и преобразует его в другой вектор или в значение, которое можно использовать для решения практической задачи. </a:t>
            </a:r>
          </a:p>
          <a:p>
            <a:pPr marL="0" indent="719138">
              <a:buNone/>
            </a:pPr>
            <a:r>
              <a:rPr lang="ru-RU" dirty="0"/>
              <a:t>Например, </a:t>
            </a:r>
            <a:r>
              <a:rPr lang="ru-RU" dirty="0">
                <a:solidFill>
                  <a:srgbClr val="FFC000"/>
                </a:solidFill>
              </a:rPr>
              <a:t>в задачах кластеризации </a:t>
            </a:r>
            <a:r>
              <a:rPr lang="ru-RU" dirty="0"/>
              <a:t>модель возвращает идентификатор кластера для каждого вектора признаков в наборе данных.</a:t>
            </a:r>
          </a:p>
          <a:p>
            <a:pPr marL="0" indent="719138">
              <a:buNone/>
            </a:pPr>
            <a:r>
              <a:rPr lang="ru-RU" dirty="0">
                <a:solidFill>
                  <a:srgbClr val="FFC000"/>
                </a:solidFill>
              </a:rPr>
              <a:t>В задачах уменьшения размерности </a:t>
            </a:r>
            <a:r>
              <a:rPr lang="ru-RU" dirty="0"/>
              <a:t>модель возвращает вектор признаков, который имеет меньше элементов, чем входной вектор x. </a:t>
            </a:r>
          </a:p>
          <a:p>
            <a:pPr marL="0" indent="719138">
              <a:buNone/>
            </a:pPr>
            <a:r>
              <a:rPr lang="ru-RU" dirty="0">
                <a:solidFill>
                  <a:srgbClr val="FFC000"/>
                </a:solidFill>
              </a:rPr>
              <a:t>В задачах выявления аномалий </a:t>
            </a:r>
            <a:r>
              <a:rPr lang="ru-RU" dirty="0"/>
              <a:t>возвращается действительное число, которое указывает, насколько x отличается от «типичного» образца в наборе данных.</a:t>
            </a:r>
          </a:p>
        </p:txBody>
      </p:sp>
    </p:spTree>
    <p:extLst>
      <p:ext uri="{BB962C8B-B14F-4D97-AF65-F5344CB8AC3E}">
        <p14:creationId xmlns:p14="http://schemas.microsoft.com/office/powerpoint/2010/main" val="4063088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24603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2D050"/>
                </a:solidFill>
              </a:rPr>
              <a:t>Обучение с частичным привлечением учителя</a:t>
            </a:r>
            <a:br>
              <a:rPr lang="ru-RU" dirty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3392" y="1269768"/>
            <a:ext cx="10564584" cy="3541714"/>
          </a:xfrm>
        </p:spPr>
        <p:txBody>
          <a:bodyPr>
            <a:noAutofit/>
          </a:bodyPr>
          <a:lstStyle/>
          <a:p>
            <a:r>
              <a:rPr lang="ru-RU" sz="2800" dirty="0"/>
              <a:t>В обучении с частичным привлечением учителя </a:t>
            </a:r>
            <a:r>
              <a:rPr lang="ru-RU" sz="2800" dirty="0">
                <a:solidFill>
                  <a:srgbClr val="92D050"/>
                </a:solidFill>
              </a:rPr>
              <a:t>(</a:t>
            </a:r>
            <a:r>
              <a:rPr lang="ru-RU" sz="2800" dirty="0" err="1">
                <a:solidFill>
                  <a:srgbClr val="92D050"/>
                </a:solidFill>
              </a:rPr>
              <a:t>semi-supervised</a:t>
            </a:r>
            <a:r>
              <a:rPr lang="ru-RU" sz="2800" dirty="0">
                <a:solidFill>
                  <a:srgbClr val="92D050"/>
                </a:solidFill>
              </a:rPr>
              <a:t> </a:t>
            </a:r>
            <a:r>
              <a:rPr lang="ru-RU" sz="2800" dirty="0" err="1">
                <a:solidFill>
                  <a:srgbClr val="92D050"/>
                </a:solidFill>
              </a:rPr>
              <a:t>learning</a:t>
            </a:r>
            <a:r>
              <a:rPr lang="ru-RU" sz="2800" dirty="0">
                <a:solidFill>
                  <a:srgbClr val="92D050"/>
                </a:solidFill>
              </a:rPr>
              <a:t>) </a:t>
            </a:r>
            <a:r>
              <a:rPr lang="ru-RU" sz="2800" dirty="0"/>
              <a:t>набор данных содержит как размеченные, так и неразмеченные образцы. Обычно неразмеченных образцов намного больше, чем размеченных. </a:t>
            </a:r>
          </a:p>
          <a:p>
            <a:r>
              <a:rPr lang="ru-RU" sz="2800" dirty="0"/>
              <a:t>Алгоритм обучения с частичным привлечением учителя преследует ту же цель, что и алгоритм обучения с учителем. </a:t>
            </a:r>
          </a:p>
          <a:p>
            <a:r>
              <a:rPr lang="ru-RU" sz="2800" dirty="0"/>
              <a:t>В данном случае предполагается, что использование </a:t>
            </a:r>
            <a:r>
              <a:rPr lang="ru-RU" sz="2800" dirty="0">
                <a:solidFill>
                  <a:srgbClr val="FFC000"/>
                </a:solidFill>
              </a:rPr>
              <a:t>входного множества неразмеченных данных </a:t>
            </a:r>
            <a:r>
              <a:rPr lang="ru-RU" sz="2800" dirty="0"/>
              <a:t>поможет </a:t>
            </a:r>
            <a:r>
              <a:rPr lang="ru-RU" sz="2800" dirty="0">
                <a:solidFill>
                  <a:srgbClr val="FF0000"/>
                </a:solidFill>
              </a:rPr>
              <a:t>алгоритму обучения </a:t>
            </a:r>
            <a:r>
              <a:rPr lang="ru-RU" sz="2800" dirty="0"/>
              <a:t>найти (можно также сказать «произвести» или «вычислить») 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лучшую модель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3883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143000"/>
            <a:ext cx="9905999" cy="5323114"/>
          </a:xfrm>
        </p:spPr>
        <p:txBody>
          <a:bodyPr>
            <a:normAutofit fontScale="70000" lnSpcReduction="20000"/>
          </a:bodyPr>
          <a:lstStyle/>
          <a:p>
            <a:pPr marL="0" indent="719138"/>
            <a:r>
              <a:rPr lang="ru-RU" sz="3600" dirty="0"/>
              <a:t>Предположение о выигрыше от добавления </a:t>
            </a:r>
            <a:r>
              <a:rPr lang="ru-RU" sz="36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бОльшего</a:t>
            </a:r>
            <a:r>
              <a:rPr lang="ru-RU" sz="3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количества неразмеченных данных</a:t>
            </a:r>
            <a:r>
              <a:rPr lang="ru-RU" sz="3600" dirty="0"/>
              <a:t> </a:t>
            </a:r>
            <a:r>
              <a:rPr lang="ru-RU" sz="3600" dirty="0">
                <a:solidFill>
                  <a:srgbClr val="FFC000"/>
                </a:solidFill>
              </a:rPr>
              <a:t>по отношению к размеченным </a:t>
            </a:r>
            <a:r>
              <a:rPr lang="ru-RU" sz="3600" dirty="0"/>
              <a:t>может показаться нелогичным. </a:t>
            </a:r>
          </a:p>
          <a:p>
            <a:pPr marL="0" indent="719138"/>
            <a:r>
              <a:rPr lang="ru-RU" sz="3600" dirty="0"/>
              <a:t>На первый взгляд кажется, что мы, наоборот, добавляем больше неопределенности. </a:t>
            </a:r>
          </a:p>
          <a:p>
            <a:pPr marL="0" indent="719138"/>
            <a:r>
              <a:rPr lang="ru-RU" sz="3600" dirty="0"/>
              <a:t>Однако добавляя неразмеченные данные, вы вносите больше информации о задаче: большая выборка лучше отражает распределение вероятностей в данных, откуда взяты размеченные образцы. </a:t>
            </a:r>
          </a:p>
          <a:p>
            <a:pPr marL="0" indent="719138"/>
            <a:r>
              <a:rPr lang="ru-RU" sz="3600" dirty="0"/>
              <a:t>Теоретически, алгоритм обучения должен уметь воспользоваться этой дополнительной информацией.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1413" y="324603"/>
            <a:ext cx="9905998" cy="81839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2D050"/>
                </a:solidFill>
              </a:rPr>
              <a:t>Обучение с частичным привлечением учителя</a:t>
            </a:r>
            <a:br>
              <a:rPr lang="ru-RU" dirty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39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371" y="127677"/>
            <a:ext cx="9905998" cy="9816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Обучение с подкреплением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9087" y="1027714"/>
            <a:ext cx="10629900" cy="3541714"/>
          </a:xfrm>
        </p:spPr>
        <p:txBody>
          <a:bodyPr>
            <a:noAutofit/>
          </a:bodyPr>
          <a:lstStyle/>
          <a:p>
            <a:pPr indent="392113"/>
            <a:r>
              <a:rPr lang="ru-RU" sz="2800" dirty="0"/>
              <a:t>Обучение с подкреплением — это раздел машинного обучения, где предполагается, что машина «живет» в определенном окружении и способна воспринимать 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состояние этого окружения как вектор характеристик</a:t>
            </a:r>
            <a:r>
              <a:rPr lang="ru-RU" sz="2800" dirty="0"/>
              <a:t>. </a:t>
            </a:r>
          </a:p>
          <a:p>
            <a:pPr indent="392113"/>
            <a:r>
              <a:rPr lang="ru-RU" sz="2800" dirty="0"/>
              <a:t>Машина может выполнять некоторые действия в каждом состоянии. </a:t>
            </a:r>
          </a:p>
          <a:p>
            <a:pPr indent="392113"/>
            <a:r>
              <a:rPr lang="ru-RU" sz="2800" dirty="0"/>
              <a:t>Разные действия приносят разные вознаграждения, а также могут перевести машину в другое состояние окружения. </a:t>
            </a:r>
          </a:p>
          <a:p>
            <a:pPr indent="392113"/>
            <a:r>
              <a:rPr lang="ru-RU" sz="2800" dirty="0">
                <a:solidFill>
                  <a:srgbClr val="FFC000"/>
                </a:solidFill>
              </a:rPr>
              <a:t>Цель алгоритма обучения с подкреплением </a:t>
            </a:r>
            <a:r>
              <a:rPr lang="ru-RU" sz="2800" dirty="0"/>
              <a:t>— выучить линию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4242558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6097" y="1759630"/>
            <a:ext cx="9905999" cy="3541714"/>
          </a:xfrm>
        </p:spPr>
        <p:txBody>
          <a:bodyPr>
            <a:noAutofit/>
          </a:bodyPr>
          <a:lstStyle/>
          <a:p>
            <a:r>
              <a:rPr lang="ru-RU" sz="2800" dirty="0"/>
              <a:t>Линия поведения — это стратегия (похожая на модель в </a:t>
            </a:r>
            <a:r>
              <a:rPr lang="ru-RU" sz="2800" dirty="0" err="1"/>
              <a:t>обу</a:t>
            </a:r>
            <a:r>
              <a:rPr lang="ru-RU" sz="2800" dirty="0"/>
              <a:t>-</a:t>
            </a:r>
            <a:br>
              <a:rPr lang="ru-RU" sz="2800" dirty="0"/>
            </a:br>
            <a:r>
              <a:rPr lang="ru-RU" sz="2800" dirty="0" err="1"/>
              <a:t>чении</a:t>
            </a:r>
            <a:r>
              <a:rPr lang="ru-RU" sz="2800" dirty="0"/>
              <a:t> с учителем), которая принимает вектор признаков, описывающий состояние, и возвращает оптимальное действие для выполнения в этом состоянии. </a:t>
            </a:r>
          </a:p>
          <a:p>
            <a:r>
              <a:rPr lang="ru-RU" sz="2800" dirty="0"/>
              <a:t>Действие является оптимальным, если приводит к максимальному ожидаемому среднему вознаграждению.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86342" y="470577"/>
            <a:ext cx="9905998" cy="9816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Обучение с подкреплением</a:t>
            </a:r>
          </a:p>
        </p:txBody>
      </p:sp>
    </p:spTree>
    <p:extLst>
      <p:ext uri="{BB962C8B-B14F-4D97-AF65-F5344CB8AC3E}">
        <p14:creationId xmlns:p14="http://schemas.microsoft.com/office/powerpoint/2010/main" val="4269390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109359"/>
            <a:ext cx="9905999" cy="4681842"/>
          </a:xfrm>
        </p:spPr>
        <p:txBody>
          <a:bodyPr>
            <a:noAutofit/>
          </a:bodyPr>
          <a:lstStyle/>
          <a:p>
            <a:r>
              <a:rPr lang="ru-RU" sz="3200" dirty="0"/>
              <a:t>Обучение с подкреплением решает особый класс задач, когда </a:t>
            </a:r>
            <a:r>
              <a:rPr lang="ru-RU" sz="3200" dirty="0">
                <a:solidFill>
                  <a:srgbClr val="FFC000"/>
                </a:solidFill>
              </a:rPr>
              <a:t>решения принимаются последовательно, а цель является долгосрочной</a:t>
            </a:r>
            <a:r>
              <a:rPr lang="ru-RU" sz="3200" dirty="0"/>
              <a:t>, например, игра в видеоигру, роботизация производства, управление ресурсами или логистика. </a:t>
            </a:r>
          </a:p>
          <a:p>
            <a:r>
              <a:rPr lang="ru-RU" sz="3200" dirty="0"/>
              <a:t>У нас основное внимание будет уделяться </a:t>
            </a:r>
            <a:r>
              <a:rPr lang="ru-RU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принятию единовременных решений</a:t>
            </a:r>
            <a:r>
              <a:rPr lang="ru-RU" sz="3200" dirty="0"/>
              <a:t>, когда исходные данные не зависят друг от друга, и решений, принятых в прошлом.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88371" y="127677"/>
            <a:ext cx="9905998" cy="9816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Обучение с подкреплением</a:t>
            </a:r>
          </a:p>
        </p:txBody>
      </p:sp>
    </p:spTree>
    <p:extLst>
      <p:ext uri="{BB962C8B-B14F-4D97-AF65-F5344CB8AC3E}">
        <p14:creationId xmlns:p14="http://schemas.microsoft.com/office/powerpoint/2010/main" val="376662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-195948"/>
            <a:ext cx="9905998" cy="1240971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Как работает обучение с учителем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842" y="698272"/>
            <a:ext cx="11462657" cy="5555570"/>
          </a:xfrm>
        </p:spPr>
        <p:txBody>
          <a:bodyPr>
            <a:noAutofit/>
          </a:bodyPr>
          <a:lstStyle/>
          <a:p>
            <a:r>
              <a:rPr lang="ru-RU" dirty="0"/>
              <a:t>Этот тип машинного обучения чаще других используется на практике.</a:t>
            </a:r>
          </a:p>
          <a:p>
            <a:r>
              <a:rPr lang="ru-RU" dirty="0"/>
              <a:t>Процесс обучения с учителем начинается со сбора </a:t>
            </a:r>
            <a:r>
              <a:rPr lang="ru-RU" dirty="0" smtClean="0"/>
              <a:t>данных —</a:t>
            </a:r>
            <a:r>
              <a:rPr lang="en-US" dirty="0" smtClean="0"/>
              <a:t> </a:t>
            </a:r>
            <a:r>
              <a:rPr lang="ru-RU" dirty="0" smtClean="0"/>
              <a:t>это пары </a:t>
            </a:r>
            <a:r>
              <a:rPr lang="ru-RU" dirty="0"/>
              <a:t>(вход, выход). </a:t>
            </a:r>
            <a:r>
              <a:rPr lang="ru-RU" dirty="0" smtClean="0"/>
              <a:t>Входными </a:t>
            </a:r>
            <a:r>
              <a:rPr lang="ru-RU" dirty="0"/>
              <a:t>данными может быть все то угодно, например электронные письма, изображения или замеры, полученные от датчика. </a:t>
            </a:r>
            <a:r>
              <a:rPr lang="ru-RU" dirty="0" smtClean="0"/>
              <a:t>Выходными </a:t>
            </a:r>
            <a:r>
              <a:rPr lang="ru-RU" dirty="0"/>
              <a:t>данными обычно являются </a:t>
            </a:r>
            <a:r>
              <a:rPr lang="ru-RU" dirty="0" smtClean="0"/>
              <a:t>числа </a:t>
            </a:r>
            <a:r>
              <a:rPr lang="ru-RU" dirty="0"/>
              <a:t>или метки (например, «спам</a:t>
            </a:r>
            <a:r>
              <a:rPr lang="ru-RU" dirty="0" smtClean="0"/>
              <a:t>»/«</a:t>
            </a:r>
            <a:r>
              <a:rPr lang="ru-RU" dirty="0" err="1"/>
              <a:t>не_спам</a:t>
            </a:r>
            <a:r>
              <a:rPr lang="ru-RU" dirty="0"/>
              <a:t>», «кошка</a:t>
            </a:r>
            <a:r>
              <a:rPr lang="ru-RU" dirty="0" smtClean="0"/>
              <a:t>»/«</a:t>
            </a:r>
            <a:r>
              <a:rPr lang="ru-RU" dirty="0"/>
              <a:t>собака</a:t>
            </a:r>
            <a:r>
              <a:rPr lang="ru-RU" dirty="0" smtClean="0"/>
              <a:t>»/«</a:t>
            </a:r>
            <a:r>
              <a:rPr lang="ru-RU" dirty="0"/>
              <a:t>мышь» и т. д.). </a:t>
            </a:r>
          </a:p>
          <a:p>
            <a:r>
              <a:rPr lang="ru-RU" dirty="0"/>
              <a:t>В некоторых случаях выходные данные могут быть представлены </a:t>
            </a:r>
          </a:p>
          <a:p>
            <a:pPr marL="0" indent="0">
              <a:buNone/>
            </a:pPr>
            <a:r>
              <a:rPr lang="ru-RU" dirty="0">
                <a:solidFill>
                  <a:srgbClr val="FFFF00"/>
                </a:solidFill>
              </a:rPr>
              <a:t>- векторами</a:t>
            </a:r>
            <a:r>
              <a:rPr lang="ru-RU" dirty="0"/>
              <a:t> </a:t>
            </a:r>
            <a:r>
              <a:rPr lang="ru-RU" dirty="0" smtClean="0"/>
              <a:t>(координатами 4-х вершин прямоугольника на </a:t>
            </a:r>
            <a:r>
              <a:rPr lang="ru-RU" dirty="0"/>
              <a:t>картинке), 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FFFF00"/>
                </a:solidFill>
              </a:rPr>
              <a:t>последовательностями</a:t>
            </a:r>
            <a:r>
              <a:rPr lang="ru-RU" dirty="0"/>
              <a:t> (например, </a:t>
            </a:r>
            <a:r>
              <a:rPr lang="ru-RU" dirty="0"/>
              <a:t>для входа </a:t>
            </a:r>
            <a:r>
              <a:rPr lang="ru-RU" dirty="0">
                <a:solidFill>
                  <a:srgbClr val="FF0000"/>
                </a:solidFill>
              </a:rPr>
              <a:t>«большая красивая машина</a:t>
            </a:r>
            <a:r>
              <a:rPr lang="ru-RU" dirty="0" smtClean="0">
                <a:solidFill>
                  <a:srgbClr val="FF0000"/>
                </a:solidFill>
              </a:rPr>
              <a:t>» </a:t>
            </a:r>
            <a:r>
              <a:rPr lang="ru-RU" dirty="0" smtClean="0"/>
              <a:t>последовательность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[«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прилагательное», «прилагательное», «существительное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»]</a:t>
            </a:r>
            <a:r>
              <a:rPr lang="ru-RU" dirty="0" smtClean="0"/>
              <a:t>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97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440870"/>
            <a:ext cx="9905999" cy="6074229"/>
          </a:xfrm>
        </p:spPr>
        <p:txBody>
          <a:bodyPr>
            <a:normAutofit lnSpcReduction="10000"/>
          </a:bodyPr>
          <a:lstStyle/>
          <a:p>
            <a:pPr marL="0" indent="719138">
              <a:buNone/>
            </a:pPr>
            <a:r>
              <a:rPr lang="ru-RU" dirty="0"/>
              <a:t>Допустим, вы решили использовать обучение с учителем для решения задачи определения спама. </a:t>
            </a:r>
          </a:p>
          <a:p>
            <a:pPr marL="0" indent="719138">
              <a:buNone/>
            </a:pPr>
            <a:r>
              <a:rPr lang="ru-RU" dirty="0"/>
              <a:t>Вы собираете данные, например, 10 000 электронных писем, каждое из которых снабжается меткой «спам» или «</a:t>
            </a:r>
            <a:r>
              <a:rPr lang="ru-RU" dirty="0" err="1"/>
              <a:t>не_спам</a:t>
            </a:r>
            <a:r>
              <a:rPr lang="ru-RU" dirty="0"/>
              <a:t>» (вы можете добавить эти метки вручную или отдать эту работу на аутсорсинг). </a:t>
            </a:r>
          </a:p>
          <a:p>
            <a:pPr marL="0" indent="719138">
              <a:buNone/>
            </a:pPr>
            <a:r>
              <a:rPr lang="ru-RU" dirty="0"/>
              <a:t>Затем вы должны преобразовать каждое электронное письмо в вектор признаков. </a:t>
            </a:r>
          </a:p>
          <a:p>
            <a:pPr marL="0" indent="719138">
              <a:buNone/>
            </a:pPr>
            <a:r>
              <a:rPr lang="ru-RU" dirty="0"/>
              <a:t>На основе своего опыта специалист по анализу данных решает, как преобразовать сущность реального мира, такую как электронное письмо, в вектор признаков. Часто для преобразования текста в вектор признаков используется метод, называемый мешком слов. </a:t>
            </a:r>
          </a:p>
        </p:txBody>
      </p:sp>
    </p:spTree>
    <p:extLst>
      <p:ext uri="{BB962C8B-B14F-4D97-AF65-F5344CB8AC3E}">
        <p14:creationId xmlns:p14="http://schemas.microsoft.com/office/powerpoint/2010/main" val="3005172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6436" y="244925"/>
            <a:ext cx="11462662" cy="5415644"/>
          </a:xfrm>
        </p:spPr>
        <p:txBody>
          <a:bodyPr>
            <a:noAutofit/>
          </a:bodyPr>
          <a:lstStyle/>
          <a:p>
            <a:pPr marL="0" indent="441325">
              <a:buNone/>
            </a:pPr>
            <a:r>
              <a:rPr lang="ru-RU" dirty="0"/>
              <a:t>Его суть заключается в том, чтобы взять словарь (допустим, что он содержит </a:t>
            </a:r>
            <a:r>
              <a:rPr lang="ru-RU" dirty="0">
                <a:solidFill>
                  <a:srgbClr val="FFFF00"/>
                </a:solidFill>
              </a:rPr>
              <a:t>20.000</a:t>
            </a:r>
            <a:r>
              <a:rPr lang="ru-RU" dirty="0"/>
              <a:t> слов, отсортированных по алфавиту) и условиться, что в векторе признаков: </a:t>
            </a:r>
          </a:p>
          <a:p>
            <a:pPr marL="0" indent="441325">
              <a:buNone/>
            </a:pPr>
            <a:r>
              <a:rPr lang="ru-RU" dirty="0"/>
              <a:t>первый признак равен 1, если электронное письмо содержит слово «</a:t>
            </a:r>
            <a:r>
              <a:rPr lang="ru-RU" dirty="0">
                <a:solidFill>
                  <a:srgbClr val="FF0000"/>
                </a:solidFill>
              </a:rPr>
              <a:t>а</a:t>
            </a:r>
            <a:r>
              <a:rPr lang="ru-RU" dirty="0"/>
              <a:t>» (союз), и 0 в другом случае; </a:t>
            </a:r>
          </a:p>
          <a:p>
            <a:pPr marL="0" indent="441325">
              <a:buNone/>
            </a:pPr>
            <a:r>
              <a:rPr lang="ru-RU" dirty="0"/>
              <a:t>второй признак равен 1, если электронное письмо содержит слово «</a:t>
            </a:r>
            <a:r>
              <a:rPr lang="ru-RU" dirty="0" err="1">
                <a:solidFill>
                  <a:srgbClr val="FF0000"/>
                </a:solidFill>
              </a:rPr>
              <a:t>аа</a:t>
            </a:r>
            <a:r>
              <a:rPr lang="ru-RU" dirty="0" err="1"/>
              <a:t>рон</a:t>
            </a:r>
            <a:r>
              <a:rPr lang="ru-RU" dirty="0"/>
              <a:t>» (имя), и 0 в другом случае;</a:t>
            </a:r>
            <a:br>
              <a:rPr lang="ru-RU" dirty="0"/>
            </a:br>
            <a:r>
              <a:rPr lang="ru-RU" dirty="0"/>
              <a:t>...;</a:t>
            </a:r>
            <a:br>
              <a:rPr lang="ru-RU" dirty="0"/>
            </a:br>
            <a:r>
              <a:rPr lang="ru-RU" dirty="0"/>
              <a:t>    признак в позиции </a:t>
            </a:r>
            <a:r>
              <a:rPr lang="ru-RU" dirty="0">
                <a:solidFill>
                  <a:srgbClr val="FFFF00"/>
                </a:solidFill>
              </a:rPr>
              <a:t>20 000 </a:t>
            </a:r>
            <a:r>
              <a:rPr lang="ru-RU" dirty="0"/>
              <a:t>равен 1, если электронное письмо содержит слово</a:t>
            </a:r>
            <a:br>
              <a:rPr lang="ru-RU" dirty="0"/>
            </a:br>
            <a:r>
              <a:rPr lang="ru-RU" dirty="0"/>
              <a:t>«</a:t>
            </a:r>
            <a:r>
              <a:rPr lang="ru-RU" dirty="0">
                <a:solidFill>
                  <a:srgbClr val="FF0000"/>
                </a:solidFill>
              </a:rPr>
              <a:t>ящ</a:t>
            </a:r>
            <a:r>
              <a:rPr lang="ru-RU" dirty="0"/>
              <a:t>ур» (болезнь), и 0 в другом случае.</a:t>
            </a:r>
            <a:br>
              <a:rPr lang="ru-RU" dirty="0"/>
            </a:br>
            <a:r>
              <a:rPr lang="ru-RU" dirty="0"/>
              <a:t>Вы повторяете описанную процедуру для каждого электронного письма в вашей коллекции и получаете </a:t>
            </a:r>
            <a: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10 000 векторов признаков </a:t>
            </a:r>
            <a:r>
              <a:rPr lang="ru-RU" dirty="0"/>
              <a:t>(каждый вектор имеет размерность </a:t>
            </a:r>
            <a:r>
              <a:rPr lang="ru-RU" dirty="0">
                <a:solidFill>
                  <a:srgbClr val="FFFF00"/>
                </a:solidFill>
              </a:rPr>
              <a:t>20 000</a:t>
            </a:r>
            <a:r>
              <a:rPr lang="ru-RU" dirty="0"/>
              <a:t>) и меток («спам»/«</a:t>
            </a:r>
            <a:r>
              <a:rPr lang="ru-RU" dirty="0" err="1"/>
              <a:t>не_спам</a:t>
            </a:r>
            <a:r>
              <a:rPr lang="ru-RU" dirty="0"/>
              <a:t>»).</a:t>
            </a:r>
            <a:br>
              <a:rPr lang="ru-RU" dirty="0"/>
            </a:br>
            <a:r>
              <a:rPr lang="ru-RU" dirty="0"/>
              <a:t>Теперь у вас есть машиночитаемые входные данные, но выходные метки по-</a:t>
            </a:r>
            <a:br>
              <a:rPr lang="ru-RU" dirty="0"/>
            </a:br>
            <a:r>
              <a:rPr lang="ru-RU" dirty="0"/>
              <a:t>прежнему имеют вид простого текста. </a:t>
            </a:r>
          </a:p>
        </p:txBody>
      </p:sp>
    </p:spTree>
    <p:extLst>
      <p:ext uri="{BB962C8B-B14F-4D97-AF65-F5344CB8AC3E}">
        <p14:creationId xmlns:p14="http://schemas.microsoft.com/office/powerpoint/2010/main" val="2466609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869" y="0"/>
            <a:ext cx="9905998" cy="102137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Обучение с учителем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822960"/>
            <a:ext cx="4015804" cy="5870448"/>
          </a:xfrm>
        </p:spPr>
        <p:txBody>
          <a:bodyPr>
            <a:normAutofit fontScale="62500" lnSpcReduction="20000"/>
          </a:bodyPr>
          <a:lstStyle/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6200" baseline="-250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14899" y="822960"/>
            <a:ext cx="67273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9138"/>
            <a:r>
              <a:rPr lang="ru-RU" sz="3600" dirty="0"/>
              <a:t>В обучении с учителем набор данных организован как коллекция </a:t>
            </a:r>
            <a:r>
              <a:rPr lang="ru-RU" sz="3600" dirty="0">
                <a:solidFill>
                  <a:srgbClr val="FFFF00"/>
                </a:solidFill>
              </a:rPr>
              <a:t>размеченных</a:t>
            </a:r>
            <a:r>
              <a:rPr lang="ru-RU" sz="3600" dirty="0"/>
              <a:t> образцов (</a:t>
            </a:r>
            <a:r>
              <a:rPr lang="en-US" sz="3600" dirty="0">
                <a:solidFill>
                  <a:srgbClr val="92D050"/>
                </a:solidFill>
              </a:rPr>
              <a:t>x</a:t>
            </a:r>
            <a:r>
              <a:rPr lang="en-US" sz="3600" baseline="-25000" dirty="0">
                <a:solidFill>
                  <a:srgbClr val="92D050"/>
                </a:solidFill>
              </a:rPr>
              <a:t>i</a:t>
            </a:r>
            <a:r>
              <a:rPr lang="en-US" sz="3600" dirty="0"/>
              <a:t>, </a:t>
            </a:r>
            <a:r>
              <a:rPr lang="en-US" sz="3600" dirty="0" err="1">
                <a:solidFill>
                  <a:srgbClr val="FFFF00"/>
                </a:solidFill>
              </a:rPr>
              <a:t>y</a:t>
            </a:r>
            <a:r>
              <a:rPr lang="en-US" sz="3600" baseline="-25000" dirty="0" err="1">
                <a:solidFill>
                  <a:srgbClr val="FFFF00"/>
                </a:solidFill>
              </a:rPr>
              <a:t>i</a:t>
            </a:r>
            <a:r>
              <a:rPr lang="en-US" sz="3600" dirty="0"/>
              <a:t>)</a:t>
            </a:r>
            <a:r>
              <a:rPr lang="en-US" sz="2800" dirty="0"/>
              <a:t>.</a:t>
            </a:r>
          </a:p>
          <a:p>
            <a:pPr indent="719138"/>
            <a:r>
              <a:rPr lang="ru-RU" sz="3600" dirty="0"/>
              <a:t>Элемент </a:t>
            </a:r>
            <a:r>
              <a:rPr lang="ru-RU" sz="3600" dirty="0" err="1">
                <a:solidFill>
                  <a:srgbClr val="92D050"/>
                </a:solidFill>
              </a:rPr>
              <a:t>x</a:t>
            </a:r>
            <a:r>
              <a:rPr lang="ru-RU" sz="3600" baseline="-25000" dirty="0" err="1">
                <a:solidFill>
                  <a:srgbClr val="92D050"/>
                </a:solidFill>
              </a:rPr>
              <a:t>i</a:t>
            </a:r>
            <a:r>
              <a:rPr lang="ru-RU" sz="3600" dirty="0"/>
              <a:t> 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3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</a:t>
            </a:r>
            <a:r>
              <a:rPr lang="ru-RU" sz="3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тый</a:t>
            </a:r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образец) </a:t>
            </a:r>
            <a:r>
              <a:rPr lang="ru-RU" sz="3600" dirty="0"/>
              <a:t>в свою очередь тоже является набором значений, характеристик объекта и </a:t>
            </a:r>
            <a:r>
              <a:rPr lang="ru-RU" sz="3600" dirty="0">
                <a:solidFill>
                  <a:srgbClr val="FFC000"/>
                </a:solidFill>
              </a:rPr>
              <a:t>называется вектором признаков</a:t>
            </a:r>
            <a:r>
              <a:rPr lang="ru-RU" sz="3600" dirty="0"/>
              <a:t>.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endParaRPr lang="ru-RU" sz="3600" dirty="0">
              <a:solidFill>
                <a:srgbClr val="FFFF00"/>
              </a:solidFill>
            </a:endParaRPr>
          </a:p>
          <a:p>
            <a:pPr indent="719138"/>
            <a:r>
              <a:rPr lang="en-US" sz="3600" dirty="0" err="1">
                <a:solidFill>
                  <a:srgbClr val="FFFF00"/>
                </a:solidFill>
              </a:rPr>
              <a:t>y</a:t>
            </a:r>
            <a:r>
              <a:rPr lang="en-US" sz="3600" baseline="-25000" dirty="0" err="1">
                <a:solidFill>
                  <a:srgbClr val="FFFF00"/>
                </a:solidFill>
              </a:rPr>
              <a:t>i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– метка </a:t>
            </a:r>
            <a:r>
              <a:rPr lang="en-US" sz="36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3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-</a:t>
            </a:r>
            <a:r>
              <a:rPr lang="ru-RU" sz="3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того элемента</a:t>
            </a:r>
            <a:endParaRPr lang="en-US" sz="36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6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60869" y="0"/>
            <a:ext cx="9905998" cy="102137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Обучение с учителем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141413" y="822960"/>
            <a:ext cx="4015804" cy="5870448"/>
          </a:xfrm>
        </p:spPr>
        <p:txBody>
          <a:bodyPr>
            <a:normAutofit fontScale="62500" lnSpcReduction="20000"/>
          </a:bodyPr>
          <a:lstStyle/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y1)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x2, y2)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x3, y3)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x4, y4)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x5, y5)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x6, y6)</a:t>
            </a:r>
          </a:p>
          <a:p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xN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53543" y="822960"/>
            <a:ext cx="781239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9138"/>
            <a:r>
              <a:rPr lang="ru-RU" sz="26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Вектор признаков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— это вектор, в котором по каждому индексу стоит значение, описывающее некоторую характеристику образца. </a:t>
            </a:r>
          </a:p>
          <a:p>
            <a:pPr indent="719138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Это значение называется </a:t>
            </a:r>
            <a:r>
              <a:rPr lang="ru-RU" sz="26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признаком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и обозначается как </a:t>
            </a:r>
            <a:r>
              <a:rPr lang="ru-RU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40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(j)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719138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Пусть каждый образец x в нашей коллекции  представляет человека, тогда </a:t>
            </a:r>
            <a:r>
              <a:rPr lang="ru-RU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 x</a:t>
            </a:r>
            <a:r>
              <a:rPr lang="ru-RU" sz="2600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ru-RU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 быть рост в см,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 x</a:t>
            </a:r>
            <a:r>
              <a:rPr lang="ru-RU" sz="2600" baseline="300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ru-RU" sz="26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вес в кг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600" baseline="300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ru-RU" sz="2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пол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</a:p>
          <a:p>
            <a:pPr indent="719138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Для всех данных в наборе данных признак x</a:t>
            </a:r>
            <a:r>
              <a:rPr lang="ru-RU" sz="2600" baseline="30000" dirty="0">
                <a:latin typeface="Arial" panose="020B0604020202020204" pitchFamily="34" charset="0"/>
                <a:cs typeface="Arial" panose="020B0604020202020204" pitchFamily="34" charset="0"/>
              </a:rPr>
              <a:t>(j)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в векторе признаков описывает одну и ту же характеристику. </a:t>
            </a:r>
          </a:p>
        </p:txBody>
      </p:sp>
    </p:spTree>
    <p:extLst>
      <p:ext uri="{BB962C8B-B14F-4D97-AF65-F5344CB8AC3E}">
        <p14:creationId xmlns:p14="http://schemas.microsoft.com/office/powerpoint/2010/main" val="222283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60869" y="0"/>
            <a:ext cx="9905998" cy="102137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Обучение с учителем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718457" y="822961"/>
            <a:ext cx="6531428" cy="4493538"/>
          </a:xfrm>
        </p:spPr>
        <p:txBody>
          <a:bodyPr>
            <a:normAutofit fontScale="55000" lnSpcReduction="20000"/>
          </a:bodyPr>
          <a:lstStyle/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</a:t>
            </a:r>
            <a:r>
              <a:rPr lang="en-US" sz="620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baseline="30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</a:t>
            </a:r>
            <a:r>
              <a:rPr lang="en-US" sz="620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baseline="30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</a:t>
            </a:r>
            <a:r>
              <a:rPr lang="en-US" sz="620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2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baseline="-25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baseline="-25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200" baseline="30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200" baseline="30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2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2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x3, y3)</a:t>
            </a:r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6200" baseline="30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6200" baseline="30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x3</a:t>
            </a:r>
            <a:r>
              <a:rPr lang="en-US" sz="62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y3)</a:t>
            </a:r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2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 4</a:t>
            </a:r>
            <a:endParaRPr lang="en-US" sz="6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объект 5</a:t>
            </a:r>
            <a:endParaRPr lang="en-US" sz="6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ru-RU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6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US" sz="6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объект </a:t>
            </a:r>
            <a:r>
              <a:rPr lang="en-US" sz="6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49885" y="822960"/>
            <a:ext cx="441605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9138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Пусть каждый образец x в нашей коллекции  представляет человека, тогда пусть </a:t>
            </a:r>
            <a:r>
              <a:rPr lang="ru-RU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 x</a:t>
            </a:r>
            <a:r>
              <a:rPr lang="ru-RU" sz="2600" baseline="30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ru-RU" sz="2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рост,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 x</a:t>
            </a:r>
            <a:r>
              <a:rPr lang="ru-RU" sz="2600" baseline="300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ru-RU" sz="26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вес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600" baseline="300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ru-RU" sz="2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пол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719138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Для всех данных в наборе данных признак </a:t>
            </a:r>
            <a:r>
              <a:rPr lang="ru-RU" sz="26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600" baseline="30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в векторе признаков описывает одну и ту же характеристику - </a:t>
            </a:r>
            <a:r>
              <a:rPr lang="ru-RU" sz="26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8457" y="5316498"/>
            <a:ext cx="10727872" cy="138499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/>
              <a:t>Метка </a:t>
            </a:r>
            <a:r>
              <a:rPr lang="ru-RU" sz="2800" dirty="0" err="1"/>
              <a:t>yi</a:t>
            </a:r>
            <a:r>
              <a:rPr lang="ru-RU" sz="2800" dirty="0"/>
              <a:t> – это результат анализа данных, она показывает, к какому классу принадлежит объект: 1, 2, и т.д. до C.</a:t>
            </a:r>
          </a:p>
          <a:p>
            <a:r>
              <a:rPr lang="ru-RU" sz="2800" dirty="0"/>
              <a:t>Или метка – это вещественное число 1. </a:t>
            </a:r>
          </a:p>
        </p:txBody>
      </p:sp>
    </p:spTree>
    <p:extLst>
      <p:ext uri="{BB962C8B-B14F-4D97-AF65-F5344CB8AC3E}">
        <p14:creationId xmlns:p14="http://schemas.microsoft.com/office/powerpoint/2010/main" val="547232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9471" y="146957"/>
            <a:ext cx="10956472" cy="6283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41325" algn="l"/>
              </a:tabLst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Метка </a:t>
            </a:r>
            <a:r>
              <a:rPr lang="ru-RU" sz="4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ru-RU" sz="4000" baseline="-25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может быть </a:t>
            </a:r>
            <a:r>
              <a:rPr lang="ru-RU" sz="2800" dirty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элементом конечного множества классов {1, 2, ..., C}, вещественным числом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или более сложной структурой, такой как вектор, матрица, дерево или граф. У нас под </a:t>
            </a:r>
            <a:r>
              <a:rPr lang="ru-RU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ru-RU" sz="2800" baseline="-25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будет подразумеваться </a:t>
            </a:r>
            <a:r>
              <a:rPr lang="ru-RU" sz="2800" dirty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элемент конечного множества классов или вещественное число 1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41325" algn="l"/>
              </a:tabLst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Класс можно представить как категорию, которой принадлежит образец. Например, если роль данных играют электронные письма и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 решаете задачу определения спама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тогда вы могли бы определить два класса: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{спам, 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не_спам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}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41325" algn="l"/>
              </a:tabLst>
            </a:pPr>
            <a:r>
              <a:rPr lang="ru-RU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 алгоритма обучения с учителем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— на основе набора данных создать модель, которая принимает </a:t>
            </a:r>
            <a:r>
              <a:rPr lang="ru-RU" sz="28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вектор признаков x на входе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возвращает информацию, которая позволяет в итоге определить метку для этого вектора признаков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280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4014" y="1164134"/>
            <a:ext cx="1059724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Цель алгоритма обучения с учителем — на основе набора данных создать модель, которая 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принимает вектор признаков x на входе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возвращает метку для этого вектора признаков. 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Например, модель, созданная с использованием набора данных людей, могла бы принимать вектор признаков, описывающих человека, и возвращать: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вероятность, что этот человек болен диабетом;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класс «давать кредит», «не давать кредит»;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вероятность, что он выплатит кредит;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классы 1)«кредит на 5 лет», 2)«на 10 лет», 3)«на 20 лет».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439636" y="142764"/>
            <a:ext cx="9905998" cy="102137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FF0000"/>
                </a:solidFill>
              </a:rPr>
              <a:t>Обучение с учителем – </a:t>
            </a:r>
            <a:r>
              <a:rPr lang="ru-RU" sz="4000" dirty="0">
                <a:solidFill>
                  <a:srgbClr val="FFFF00"/>
                </a:solidFill>
              </a:rPr>
              <a:t>размеченный</a:t>
            </a:r>
            <a:r>
              <a:rPr lang="ru-RU" sz="4000" dirty="0">
                <a:solidFill>
                  <a:srgbClr val="FF0000"/>
                </a:solidFill>
              </a:rPr>
              <a:t> набор, </a:t>
            </a:r>
            <a:r>
              <a:rPr lang="ru-RU" sz="4000" dirty="0">
                <a:solidFill>
                  <a:srgbClr val="FFFF00"/>
                </a:solidFill>
              </a:rPr>
              <a:t>с меткой</a:t>
            </a:r>
          </a:p>
        </p:txBody>
      </p:sp>
    </p:spTree>
    <p:extLst>
      <p:ext uri="{BB962C8B-B14F-4D97-AF65-F5344CB8AC3E}">
        <p14:creationId xmlns:p14="http://schemas.microsoft.com/office/powerpoint/2010/main" val="50026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722737"/>
              </p:ext>
            </p:extLst>
          </p:nvPr>
        </p:nvGraphicFramePr>
        <p:xfrm>
          <a:off x="538840" y="164494"/>
          <a:ext cx="11130648" cy="698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1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88396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Объект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Х(1) Должность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Х(2)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</a:rPr>
                        <a:t>Ср.зарплата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 за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</a:rPr>
                        <a:t>посл.год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Х(3) Стаж непрерывный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Х(4) Кредитная история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МЕТКА: Рекомендация на выдачу кредита</a:t>
                      </a:r>
                      <a:r>
                        <a:rPr lang="ru-RU" baseline="0" dirty="0">
                          <a:solidFill>
                            <a:srgbClr val="002060"/>
                          </a:solidFill>
                        </a:rPr>
                        <a:t> ДА/НЕТ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 Павлов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Директор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ДА = 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2 Петров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ДА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3 Петухов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Стажер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НЕТ = 0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4 Протасов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5 Пуговкин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6 Пулькин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Строитель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7 Пушков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Ассистент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8 </a:t>
                      </a:r>
                      <a:r>
                        <a:rPr lang="ru-RU" dirty="0" err="1"/>
                        <a:t>Радостин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9 </a:t>
                      </a:r>
                      <a:r>
                        <a:rPr lang="ru-RU" dirty="0" err="1"/>
                        <a:t>Репкин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Зам.директора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10 Рыбкин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ДА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72500" y="3037115"/>
            <a:ext cx="3477986" cy="267765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Коллекция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Образец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Набор образцов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Вектор признаков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Признаки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Метка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51165" y="6215192"/>
            <a:ext cx="9905998" cy="54303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rgbClr val="FF0000"/>
                </a:solidFill>
              </a:rPr>
              <a:t>Обучение с учителем – размеченный набор, с меткой</a:t>
            </a:r>
          </a:p>
        </p:txBody>
      </p:sp>
    </p:spTree>
    <p:extLst>
      <p:ext uri="{BB962C8B-B14F-4D97-AF65-F5344CB8AC3E}">
        <p14:creationId xmlns:p14="http://schemas.microsoft.com/office/powerpoint/2010/main" val="3837382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65918"/>
              </p:ext>
            </p:extLst>
          </p:nvPr>
        </p:nvGraphicFramePr>
        <p:xfrm>
          <a:off x="538840" y="164494"/>
          <a:ext cx="9275540" cy="652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1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88396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Объект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Х(1) Должность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Х(2)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</a:rPr>
                        <a:t>Ср.зарплата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 за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</a:rPr>
                        <a:t>посл.год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Х(3) Стаж непрерывный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Х(4) Кредитная история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 Павлов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Директор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2 Петров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3 Петухов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Стажер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4 Протасов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5 Пуговкин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6 Пулькин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Строитель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7 Пушков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Ассистент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8 </a:t>
                      </a:r>
                      <a:r>
                        <a:rPr lang="ru-RU" dirty="0" err="1"/>
                        <a:t>Радостин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9 </a:t>
                      </a:r>
                      <a:r>
                        <a:rPr lang="ru-RU" dirty="0" err="1"/>
                        <a:t>Репкин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Зам.директора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10 Рыбкин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714014" y="488668"/>
            <a:ext cx="3477986" cy="58169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В обучении без учителя набор данных представлен коллекцией </a:t>
            </a:r>
            <a:r>
              <a:rPr lang="ru-RU" sz="2800" dirty="0">
                <a:solidFill>
                  <a:srgbClr val="FF0000"/>
                </a:solidFill>
              </a:rPr>
              <a:t>неразмеченных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образцов </a:t>
            </a:r>
            <a:r>
              <a:rPr lang="en-US" sz="3600" dirty="0">
                <a:solidFill>
                  <a:schemeClr val="bg1"/>
                </a:solidFill>
              </a:rPr>
              <a:t>x</a:t>
            </a:r>
            <a:r>
              <a:rPr lang="en-US" sz="3600" baseline="-25000" dirty="0">
                <a:solidFill>
                  <a:schemeClr val="bg1"/>
                </a:solidFill>
              </a:rPr>
              <a:t>i</a:t>
            </a:r>
            <a:r>
              <a:rPr lang="ru-RU" sz="2800" dirty="0">
                <a:solidFill>
                  <a:schemeClr val="bg1"/>
                </a:solidFill>
              </a:rPr>
              <a:t>. 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Коллекция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Образец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Набор образцов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Вектор признаков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Признаки</a:t>
            </a:r>
          </a:p>
          <a:p>
            <a:r>
              <a:rPr lang="ru-RU" sz="2800" strike="dblStrike" dirty="0">
                <a:solidFill>
                  <a:srgbClr val="002060"/>
                </a:solidFill>
              </a:rPr>
              <a:t>Метка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51165" y="6182534"/>
            <a:ext cx="9905998" cy="54303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rgbClr val="FF0000"/>
                </a:solidFill>
              </a:rPr>
              <a:t>Обучение без учителя – неразмеченный набор, без метки</a:t>
            </a:r>
          </a:p>
        </p:txBody>
      </p:sp>
    </p:spTree>
    <p:extLst>
      <p:ext uri="{BB962C8B-B14F-4D97-AF65-F5344CB8AC3E}">
        <p14:creationId xmlns:p14="http://schemas.microsoft.com/office/powerpoint/2010/main" val="159864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65918"/>
              </p:ext>
            </p:extLst>
          </p:nvPr>
        </p:nvGraphicFramePr>
        <p:xfrm>
          <a:off x="538840" y="164494"/>
          <a:ext cx="9275540" cy="6378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1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551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88396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Объект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Х(1) Должность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Х(2)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</a:rPr>
                        <a:t>Ср.зарплата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 за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</a:rPr>
                        <a:t>посл.год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Х(3) Стаж непрерывный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Х(4) Кредитная история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 Павлов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Директор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2 Петров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3 Петухов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Стажер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4 Протасов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5 Пуговкин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6 Пулькин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Строитель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7 Пушков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Ассистент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8 </a:t>
                      </a:r>
                      <a:r>
                        <a:rPr lang="ru-RU" dirty="0" err="1"/>
                        <a:t>Радостин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9 </a:t>
                      </a:r>
                      <a:r>
                        <a:rPr lang="ru-RU" dirty="0" err="1"/>
                        <a:t>Репкин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Зам.директора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10 Рыбкин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Инженер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88396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0857" y="48987"/>
            <a:ext cx="3658512" cy="61247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x — это вектор при-знаков, а </a:t>
            </a:r>
            <a:r>
              <a:rPr lang="ru-RU" sz="2800" i="1" dirty="0">
                <a:solidFill>
                  <a:srgbClr val="FF0000"/>
                </a:solidFill>
              </a:rPr>
              <a:t>цель алгоритма обучения</a:t>
            </a:r>
            <a:br>
              <a:rPr lang="ru-RU" sz="2800" i="1" dirty="0">
                <a:solidFill>
                  <a:srgbClr val="FF0000"/>
                </a:solidFill>
              </a:rPr>
            </a:br>
            <a:r>
              <a:rPr lang="ru-RU" sz="2800" i="1" dirty="0">
                <a:solidFill>
                  <a:srgbClr val="FF0000"/>
                </a:solidFill>
              </a:rPr>
              <a:t>без учителя </a:t>
            </a:r>
            <a:r>
              <a:rPr lang="ru-RU" sz="2800" dirty="0">
                <a:solidFill>
                  <a:schemeClr val="bg1"/>
                </a:solidFill>
              </a:rPr>
              <a:t>— 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</a:rPr>
              <a:t>создать модель, которая принимает вектор признаков x на входе</a:t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4">
                    <a:lumMod val="50000"/>
                  </a:schemeClr>
                </a:solidFill>
              </a:rPr>
              <a:t>и преобразует его в другой вектор (или в значение, которое можно использовать для решения </a:t>
            </a:r>
            <a:r>
              <a:rPr lang="ru-RU" sz="2800" dirty="0" err="1">
                <a:solidFill>
                  <a:schemeClr val="accent4">
                    <a:lumMod val="50000"/>
                  </a:schemeClr>
                </a:solidFill>
              </a:rPr>
              <a:t>практич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</a:rPr>
              <a:t>. задачи).</a:t>
            </a:r>
            <a:endParaRPr lang="ru-RU" sz="2800" strike="dblStrike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4966" y="6182534"/>
            <a:ext cx="9905998" cy="54303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rgbClr val="FF0000"/>
                </a:solidFill>
              </a:rPr>
              <a:t>Обучение без учителя – неразмеченный набор, без метки</a:t>
            </a:r>
          </a:p>
        </p:txBody>
      </p:sp>
    </p:spTree>
    <p:extLst>
      <p:ext uri="{BB962C8B-B14F-4D97-AF65-F5344CB8AC3E}">
        <p14:creationId xmlns:p14="http://schemas.microsoft.com/office/powerpoint/2010/main" val="6165158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172</TotalTime>
  <Words>1510</Words>
  <Application>Microsoft Office PowerPoint</Application>
  <PresentationFormat>Широкоэкранный</PresentationFormat>
  <Paragraphs>279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Tw Cen MT</vt:lpstr>
      <vt:lpstr>Wingdings</vt:lpstr>
      <vt:lpstr>Контур</vt:lpstr>
      <vt:lpstr>Основы  машинного обучения</vt:lpstr>
      <vt:lpstr>Обучение с учителем</vt:lpstr>
      <vt:lpstr>Обучение с учителем</vt:lpstr>
      <vt:lpstr>Обучение с учителем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Обучение без учителя</vt:lpstr>
      <vt:lpstr>Обучение с частичным привлечением учителя </vt:lpstr>
      <vt:lpstr>Обучение с частичным привлечением учителя </vt:lpstr>
      <vt:lpstr>Обучение с подкреплением</vt:lpstr>
      <vt:lpstr>Обучение с подкреплением</vt:lpstr>
      <vt:lpstr>Обучение с подкреплением</vt:lpstr>
      <vt:lpstr>Как работает обучение с учителем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 машинного обучения</dc:title>
  <dc:creator>Administrator</dc:creator>
  <cp:lastModifiedBy>RePack by Diakov</cp:lastModifiedBy>
  <cp:revision>22</cp:revision>
  <dcterms:created xsi:type="dcterms:W3CDTF">2023-01-29T19:41:29Z</dcterms:created>
  <dcterms:modified xsi:type="dcterms:W3CDTF">2024-10-20T20:50:52Z</dcterms:modified>
</cp:coreProperties>
</file>