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56" r:id="rId2"/>
    <p:sldId id="276" r:id="rId3"/>
    <p:sldId id="277" r:id="rId4"/>
    <p:sldId id="278" r:id="rId5"/>
    <p:sldId id="279" r:id="rId6"/>
    <p:sldId id="274" r:id="rId7"/>
    <p:sldId id="275" r:id="rId8"/>
    <p:sldId id="309" r:id="rId9"/>
    <p:sldId id="308" r:id="rId10"/>
    <p:sldId id="280" r:id="rId11"/>
    <p:sldId id="306" r:id="rId12"/>
    <p:sldId id="261" r:id="rId13"/>
    <p:sldId id="262" r:id="rId14"/>
    <p:sldId id="282" r:id="rId15"/>
    <p:sldId id="283" r:id="rId16"/>
    <p:sldId id="284" r:id="rId17"/>
    <p:sldId id="285" r:id="rId18"/>
    <p:sldId id="267" r:id="rId19"/>
    <p:sldId id="268" r:id="rId20"/>
    <p:sldId id="287" r:id="rId21"/>
    <p:sldId id="270" r:id="rId22"/>
    <p:sldId id="289" r:id="rId23"/>
    <p:sldId id="291" r:id="rId24"/>
    <p:sldId id="296" r:id="rId25"/>
    <p:sldId id="312" r:id="rId26"/>
    <p:sldId id="311" r:id="rId27"/>
    <p:sldId id="313" r:id="rId28"/>
    <p:sldId id="295" r:id="rId29"/>
    <p:sldId id="297" r:id="rId30"/>
    <p:sldId id="298" r:id="rId31"/>
    <p:sldId id="299" r:id="rId32"/>
    <p:sldId id="300" r:id="rId33"/>
    <p:sldId id="310" r:id="rId34"/>
    <p:sldId id="301" r:id="rId35"/>
    <p:sldId id="302" r:id="rId36"/>
    <p:sldId id="293" r:id="rId37"/>
    <p:sldId id="303" r:id="rId38"/>
    <p:sldId id="304" r:id="rId39"/>
    <p:sldId id="305" r:id="rId40"/>
    <p:sldId id="307" r:id="rId41"/>
    <p:sldId id="314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5FF"/>
    <a:srgbClr val="006600"/>
    <a:srgbClr val="99CC00"/>
    <a:srgbClr val="5F5F5F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7" autoAdjust="0"/>
    <p:restoredTop sz="97101" autoAdjust="0"/>
  </p:normalViewPr>
  <p:slideViewPr>
    <p:cSldViewPr>
      <p:cViewPr>
        <p:scale>
          <a:sx n="80" d="100"/>
          <a:sy n="80" d="100"/>
        </p:scale>
        <p:origin x="-40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21287A-7EE8-4302-A806-37FA64C14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83506E-B275-40F3-AA9B-70BE28F32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BCE2E-0EBE-4EA9-B870-1137A98D3892}" type="slidenum">
              <a:rPr lang="ru-RU"/>
              <a:pPr/>
              <a:t>1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48760-04E0-4CF2-91C9-1000271CF8BB}" type="slidenum">
              <a:rPr lang="ru-RU"/>
              <a:pPr/>
              <a:t>10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Тип выражения чаще всего целочисленный (включая </a:t>
            </a:r>
            <a:r>
              <a:rPr lang="ru-R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char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) или </a:t>
            </a:r>
            <a:r>
              <a:rPr lang="ru-R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string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общем случае выражение может быть любого типа, из которого существует неявное преобразование к указанным, а также перечисляемого типа.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176D64-E2AF-4D49-8EB4-861DAB929BFF}" type="slidenum">
              <a:rPr lang="ru-RU"/>
              <a:pPr/>
              <a:t>11</a:t>
            </a:fld>
            <a:endParaRPr lang="ru-R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F6D21-F22D-47CB-BE70-D27FB260693D}" type="slidenum">
              <a:rPr lang="ru-RU"/>
              <a:pPr/>
              <a:t>12</a:t>
            </a:fld>
            <a:endParaRPr lang="ru-RU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F725C7-7E5F-468F-93C6-B4A8A5A1F0E7}" type="slidenum">
              <a:rPr lang="ru-RU"/>
              <a:pPr/>
              <a:t>13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82F7C-05A2-4DD4-B88A-03D48C5947C1}" type="slidenum">
              <a:rPr lang="ru-RU"/>
              <a:pPr/>
              <a:t>14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83631C-A45F-49BA-8ACC-EB25456F35C4}" type="slidenum">
              <a:rPr lang="ru-RU"/>
              <a:pPr/>
              <a:t>15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E5117-96A3-46D3-9F35-4F5C94A0616D}" type="slidenum">
              <a:rPr lang="ru-RU"/>
              <a:pPr/>
              <a:t>16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734DEF-DAEC-4A31-A188-7981D54C11E8}" type="slidenum">
              <a:rPr lang="ru-RU"/>
              <a:pPr/>
              <a:t>17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301EE5-BA4F-4123-A719-F77D26F8BB55}" type="slidenum">
              <a:rPr lang="ru-RU"/>
              <a:pPr/>
              <a:t>18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619304-0919-45B2-B80D-7B15E37E427E}" type="slidenum">
              <a:rPr lang="ru-RU"/>
              <a:pPr/>
              <a:t>19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CAE94-3E4E-4763-90EA-D6F9540EA9A5}" type="slidenum">
              <a:rPr lang="ru-RU"/>
              <a:pPr/>
              <a:t>2</a:t>
            </a:fld>
            <a:endParaRPr lang="ru-RU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67CDBF-E3C6-43AC-B439-4D613574F80E}" type="slidenum">
              <a:rPr lang="ru-RU"/>
              <a:pPr/>
              <a:t>20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54C265-FECF-44AE-81FD-B07BF4B10491}" type="slidenum">
              <a:rPr lang="ru-RU"/>
              <a:pPr/>
              <a:t>21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1ED0-CBE9-44D0-9AF4-4F09E3503668}" type="slidenum">
              <a:rPr lang="ru-RU"/>
              <a:pPr/>
              <a:t>22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D3979-18DA-43C9-8F02-AF9F650B35C7}" type="slidenum">
              <a:rPr lang="ru-RU"/>
              <a:pPr/>
              <a:t>23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951CA-7175-492F-9F7A-095345605722}" type="slidenum">
              <a:rPr lang="ru-RU"/>
              <a:pPr/>
              <a:t>24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47107C-1E5B-407F-972E-1FFFBD27737A}" type="slidenum">
              <a:rPr lang="ru-RU"/>
              <a:pPr/>
              <a:t>28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B1F1-E92E-4797-A8D9-99A56B62C927}" type="slidenum">
              <a:rPr lang="ru-RU"/>
              <a:pPr/>
              <a:t>29</a:t>
            </a:fld>
            <a:endParaRPr lang="ru-R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DF4A98-6105-4F17-ADA9-0BF6DA4E8C21}" type="slidenum">
              <a:rPr lang="ru-RU"/>
              <a:pPr/>
              <a:t>30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D2FD0A-AA9F-4D38-BE33-88B34383B5B4}" type="slidenum">
              <a:rPr lang="ru-RU"/>
              <a:pPr/>
              <a:t>31</a:t>
            </a:fld>
            <a:endParaRPr lang="ru-R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B2D16D-E135-44FB-919D-42B7208F9AED}" type="slidenum">
              <a:rPr lang="ru-RU"/>
              <a:pPr/>
              <a:t>32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72AFD-9FBE-4D4E-89F4-45183BC8C72F}" type="slidenum">
              <a:rPr lang="ru-RU"/>
              <a:pPr/>
              <a:t>3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260AD5-1649-4BD9-961C-8298E6263B3F}" type="slidenum">
              <a:rPr lang="ru-RU"/>
              <a:pPr/>
              <a:t>34</a:t>
            </a:fld>
            <a:endParaRPr lang="ru-RU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5C23D5-2468-48CD-B84F-C0778FA0ECF8}" type="slidenum">
              <a:rPr lang="ru-RU"/>
              <a:pPr/>
              <a:t>35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F3886-CA5E-407B-8ADE-1CE27265BE1B}" type="slidenum">
              <a:rPr lang="ru-RU"/>
              <a:pPr/>
              <a:t>36</a:t>
            </a:fld>
            <a:endParaRPr lang="ru-RU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6D8D5-7F3F-402F-81BE-6FACC352410B}" type="slidenum">
              <a:rPr lang="ru-RU"/>
              <a:pPr/>
              <a:t>37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DEDFFC-0EA5-4F57-8CC2-612E94D465E2}" type="slidenum">
              <a:rPr lang="ru-RU"/>
              <a:pPr/>
              <a:t>38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DC82A-395E-428C-AAF5-683608B385D4}" type="slidenum">
              <a:rPr lang="ru-RU"/>
              <a:pPr/>
              <a:t>39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5DF9C-48AA-4EEB-B7E3-5FE1B24CB820}" type="slidenum">
              <a:rPr lang="ru-RU"/>
              <a:pPr/>
              <a:t>40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9B97F1-22D0-4E47-BDD2-BA5A15611F58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2C36E-A843-480B-8F76-3C6B8112E0AF}" type="slidenum">
              <a:rPr lang="ru-RU"/>
              <a:pPr/>
              <a:t>4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32ADC-5CB3-45BA-8E90-DEF39C0FF7A7}" type="slidenum">
              <a:rPr lang="ru-RU"/>
              <a:pPr/>
              <a:t>5</a:t>
            </a:fld>
            <a:endParaRPr lang="ru-RU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35AA29-C18F-4D54-8B3C-2CE1590E07D7}" type="slidenum">
              <a:rPr lang="ru-RU"/>
              <a:pPr/>
              <a:t>6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A18740-8D65-4668-B5EA-E49C480F71FB}" type="slidenum">
              <a:rPr lang="ru-RU"/>
              <a:pPr/>
              <a:t>7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EE242B-F7C5-46FE-84F2-18C86AF07DCB}" type="slidenum">
              <a:rPr lang="ru-RU"/>
              <a:pPr/>
              <a:t>8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8C9E21-F0A2-4D5C-82B1-9077A7F9AAB9}" type="slidenum">
              <a:rPr lang="ru-RU"/>
              <a:pPr/>
              <a:t>9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4038600" y="12954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/>
          </a:p>
        </p:txBody>
      </p:sp>
      <p:sp>
        <p:nvSpPr>
          <p:cNvPr id="6048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776288"/>
            <a:ext cx="7678738" cy="519112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048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1524000"/>
            <a:ext cx="8229600" cy="4648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EF022F-7663-4A0F-BC50-926C6B2B6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E0A55-BFC4-45A7-9040-4D0F1092F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115888"/>
            <a:ext cx="2141537" cy="6192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115888"/>
            <a:ext cx="6273800" cy="6192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  <a:endParaRPr lang="ru-RU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CA3F-0F44-4F8C-A3C6-373B05A77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567737" cy="5191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68313" y="836613"/>
            <a:ext cx="4200525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21238" y="836613"/>
            <a:ext cx="4202112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D1A3-2327-4D49-B9ED-F67D286B4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567737" cy="5191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68313" y="836613"/>
            <a:ext cx="8555037" cy="54721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890CC-E618-4DB7-87A5-7366500FF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cs typeface="Calibri" pitchFamily="34" charset="0"/>
              </a:defRPr>
            </a:lvl4pPr>
            <a:lvl5pPr>
              <a:defRPr sz="24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1B4C-BB14-4E0A-9D7D-8E9828D94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66AC7-84FF-4EC0-874F-00367163D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836613"/>
            <a:ext cx="4200525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21238" y="836613"/>
            <a:ext cx="4202112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195F9-F6DE-4918-B32C-F8AA04588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69967-BE8F-407C-9D80-A9C348A1A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5ABCF-F086-45E9-A54A-47E1B91DB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A283-D90C-4014-94A7-E37C38EB9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576C-0FB6-4231-967E-D395110C3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57791-E2CF-4135-9735-10DE25E46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567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836613"/>
            <a:ext cx="855503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5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28432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 smtClean="0"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5946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6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321FDE7-C303-4CB3-9D9D-E08D1926F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10000"/>
        </a:spcAft>
        <a:buClr>
          <a:schemeClr val="folHlink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1000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1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1000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/>
            </a:r>
            <a:br>
              <a:rPr lang="ru-RU" b="1" smtClean="0"/>
            </a:br>
            <a:endParaRPr lang="ru-RU" b="1" smtClean="0"/>
          </a:p>
        </p:txBody>
      </p:sp>
      <p:sp>
        <p:nvSpPr>
          <p:cNvPr id="7170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3FCBE6-286B-48EA-B388-827BD412F379}" type="slidenum">
              <a:rPr lang="ru-RU"/>
              <a:pPr/>
              <a:t>1</a:t>
            </a:fld>
            <a:endParaRPr lang="ru-RU"/>
          </a:p>
        </p:txBody>
      </p:sp>
      <p:sp>
        <p:nvSpPr>
          <p:cNvPr id="7171" name="Rectangle 74"/>
          <p:cNvSpPr>
            <a:spLocks noGrp="1" noChangeArrowheads="1"/>
          </p:cNvSpPr>
          <p:nvPr>
            <p:ph type="dt" sz="half" idx="12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11560" y="1916832"/>
            <a:ext cx="72929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ru-RU" b="1" dirty="0" smtClean="0"/>
              <a:t>Управляющие операторы языка</a:t>
            </a:r>
            <a:r>
              <a:rPr lang="en-US" b="1" dirty="0" smtClean="0"/>
              <a:t> </a:t>
            </a:r>
            <a:r>
              <a:rPr lang="ru-RU" b="1" dirty="0" smtClean="0"/>
              <a:t>высокого уровня: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ru-RU" dirty="0" smtClean="0"/>
              <a:t> </a:t>
            </a:r>
            <a:r>
              <a:rPr lang="ru-RU" dirty="0"/>
              <a:t>следование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ru-RU" dirty="0"/>
              <a:t> ветвление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ru-RU" dirty="0"/>
              <a:t> цикл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ru-RU" dirty="0"/>
              <a:t> передача </a:t>
            </a:r>
            <a:r>
              <a:rPr lang="ru-RU" dirty="0" smtClean="0"/>
              <a:t>управления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ru-RU" dirty="0" smtClean="0"/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ru-RU" dirty="0" smtClean="0"/>
              <a:t>Реализуют логику выполнения программы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05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69FE-2FA2-4D1B-BC88-5396D157C9DE}" type="slidenum">
              <a:rPr lang="ru-RU"/>
              <a:pPr/>
              <a:t>10</a:t>
            </a:fld>
            <a:endParaRPr lang="ru-RU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Оператор выбора </a:t>
            </a:r>
            <a:r>
              <a:rPr lang="en-US" smtClean="0"/>
              <a:t>switch</a:t>
            </a:r>
            <a:endParaRPr lang="ru-RU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836613"/>
            <a:ext cx="8388350" cy="3024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chemeClr val="hlink"/>
                </a:solidFill>
              </a:rPr>
              <a:t>switch</a:t>
            </a:r>
            <a:r>
              <a:rPr lang="ru-RU" sz="2000" smtClean="0"/>
              <a:t> ( выражение ){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	</a:t>
            </a:r>
            <a:r>
              <a:rPr lang="ru-RU" sz="2000" smtClean="0">
                <a:solidFill>
                  <a:schemeClr val="hlink"/>
                </a:solidFill>
              </a:rPr>
              <a:t>case</a:t>
            </a:r>
            <a:r>
              <a:rPr lang="ru-RU" sz="2000" smtClean="0"/>
              <a:t> константное_выражение_1: [ список_операторов_1 ]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	</a:t>
            </a:r>
            <a:r>
              <a:rPr lang="ru-RU" sz="2000" smtClean="0">
                <a:solidFill>
                  <a:schemeClr val="hlink"/>
                </a:solidFill>
              </a:rPr>
              <a:t>case</a:t>
            </a:r>
            <a:r>
              <a:rPr lang="ru-RU" sz="2000" smtClean="0"/>
              <a:t> константное_выражение_2: [ список_операторов_2 ]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	</a:t>
            </a:r>
            <a:r>
              <a:rPr lang="ru-RU" sz="2000" smtClean="0">
                <a:solidFill>
                  <a:schemeClr val="hlink"/>
                </a:solidFill>
              </a:rPr>
              <a:t>case</a:t>
            </a:r>
            <a:r>
              <a:rPr lang="ru-RU" sz="2000" smtClean="0"/>
              <a:t> константное_выражение_n: [ список_операторов_n ]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	[</a:t>
            </a:r>
            <a:r>
              <a:rPr lang="en-US" sz="2000" smtClean="0"/>
              <a:t> </a:t>
            </a:r>
            <a:r>
              <a:rPr lang="ru-RU" sz="2000" smtClean="0">
                <a:solidFill>
                  <a:schemeClr val="hlink"/>
                </a:solidFill>
              </a:rPr>
              <a:t>default</a:t>
            </a:r>
            <a:r>
              <a:rPr lang="ru-RU" sz="2000" smtClean="0"/>
              <a:t>: операторы ]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}</a:t>
            </a:r>
          </a:p>
        </p:txBody>
      </p:sp>
      <p:graphicFrame>
        <p:nvGraphicFramePr>
          <p:cNvPr id="2050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1979613" y="3429000"/>
          <a:ext cx="5957887" cy="2982913"/>
        </p:xfrm>
        <a:graphic>
          <a:graphicData uri="http://schemas.openxmlformats.org/presentationml/2006/ole">
            <p:oleObj spid="_x0000_s2050" name="CorelDRAW" r:id="rId4" imgW="3030480" imgH="1514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536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FC2DC-5D8B-44AC-9162-508F02C629EA}" type="slidenum">
              <a:rPr lang="ru-RU"/>
              <a:pPr/>
              <a:t>11</a:t>
            </a:fld>
            <a:endParaRPr lang="ru-RU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88840"/>
            <a:ext cx="2627585" cy="1872208"/>
          </a:xfrm>
        </p:spPr>
        <p:txBody>
          <a:bodyPr/>
          <a:lstStyle/>
          <a:p>
            <a:pPr eaLnBrk="1" hangingPunct="1"/>
            <a:r>
              <a:rPr lang="ru-RU" dirty="0" smtClean="0"/>
              <a:t>Пример: Калькулятор на четыре действия 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0"/>
            <a:ext cx="6516216" cy="6624711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using System;</a:t>
            </a:r>
            <a:r>
              <a:rPr lang="ru-RU" sz="1800" dirty="0" smtClean="0"/>
              <a:t> </a:t>
            </a:r>
            <a:r>
              <a:rPr lang="en-US" sz="1800" dirty="0" smtClean="0"/>
              <a:t>namespace ConsoleApplication1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{   class Class1    {   static void Main()        {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ru-RU" sz="1800" dirty="0" smtClean="0">
                <a:solidFill>
                  <a:schemeClr val="hlink"/>
                </a:solidFill>
              </a:rPr>
              <a:t>         </a:t>
            </a:r>
            <a:r>
              <a:rPr lang="ru-RU" sz="1800" dirty="0" err="1" smtClean="0">
                <a:solidFill>
                  <a:schemeClr val="hlink"/>
                </a:solidFill>
              </a:rPr>
              <a:t>Console.WriteLine</a:t>
            </a:r>
            <a:r>
              <a:rPr lang="ru-RU" sz="1800" dirty="0" smtClean="0">
                <a:solidFill>
                  <a:schemeClr val="hlink"/>
                </a:solidFill>
              </a:rPr>
              <a:t>( "Введите </a:t>
            </a:r>
            <a:r>
              <a:rPr lang="en-US" sz="1800" dirty="0" smtClean="0">
                <a:solidFill>
                  <a:schemeClr val="hlink"/>
                </a:solidFill>
              </a:rPr>
              <a:t>1</a:t>
            </a:r>
            <a:r>
              <a:rPr lang="ru-RU" sz="1800" dirty="0" err="1" smtClean="0">
                <a:solidFill>
                  <a:schemeClr val="hlink"/>
                </a:solidFill>
              </a:rPr>
              <a:t>й</a:t>
            </a:r>
            <a:r>
              <a:rPr lang="ru-RU" sz="1800" dirty="0" smtClean="0">
                <a:solidFill>
                  <a:schemeClr val="hlink"/>
                </a:solidFill>
              </a:rPr>
              <a:t> операнд:" ); </a:t>
            </a:r>
            <a:endParaRPr lang="en-US" sz="18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	 </a:t>
            </a:r>
            <a:r>
              <a:rPr lang="ru-RU" sz="1800" dirty="0" smtClean="0"/>
              <a:t>   </a:t>
            </a:r>
            <a:r>
              <a:rPr lang="en-US" sz="1800" dirty="0" smtClean="0"/>
              <a:t>double</a:t>
            </a:r>
            <a:r>
              <a:rPr lang="ru-RU" sz="1800" dirty="0" smtClean="0"/>
              <a:t> </a:t>
            </a:r>
            <a:r>
              <a:rPr lang="en-US" sz="1800" dirty="0" smtClean="0"/>
              <a:t>a = </a:t>
            </a:r>
            <a:r>
              <a:rPr lang="en-US" sz="1800" dirty="0" err="1" smtClean="0"/>
              <a:t>double.Parse</a:t>
            </a:r>
            <a:r>
              <a:rPr lang="en-US" sz="1800" dirty="0" smtClean="0"/>
              <a:t>(</a:t>
            </a:r>
            <a:r>
              <a:rPr lang="en-US" sz="1800" dirty="0" err="1" smtClean="0"/>
              <a:t>Console.ReadLine</a:t>
            </a:r>
            <a:r>
              <a:rPr lang="en-US" sz="1800" dirty="0" smtClean="0"/>
              <a:t>());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	   </a:t>
            </a:r>
            <a:r>
              <a:rPr lang="ru-RU" sz="1800" dirty="0" smtClean="0"/>
              <a:t> </a:t>
            </a:r>
            <a:r>
              <a:rPr lang="en-US" sz="1800" dirty="0" smtClean="0">
                <a:solidFill>
                  <a:schemeClr val="hlink"/>
                </a:solidFill>
              </a:rPr>
              <a:t>Console</a:t>
            </a:r>
            <a:r>
              <a:rPr lang="ru-RU" sz="1800" dirty="0" smtClean="0">
                <a:solidFill>
                  <a:schemeClr val="hlink"/>
                </a:solidFill>
              </a:rPr>
              <a:t>.</a:t>
            </a:r>
            <a:r>
              <a:rPr lang="en-US" sz="1800" dirty="0" err="1" smtClean="0">
                <a:solidFill>
                  <a:schemeClr val="hlink"/>
                </a:solidFill>
              </a:rPr>
              <a:t>WriteLine</a:t>
            </a:r>
            <a:r>
              <a:rPr lang="ru-RU" sz="1800" dirty="0" smtClean="0">
                <a:solidFill>
                  <a:schemeClr val="hlink"/>
                </a:solidFill>
              </a:rPr>
              <a:t>( "Введите знак" );</a:t>
            </a:r>
            <a:endParaRPr lang="en-US" sz="18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	   </a:t>
            </a:r>
            <a:r>
              <a:rPr lang="ru-RU" sz="1800" dirty="0" smtClean="0"/>
              <a:t> </a:t>
            </a:r>
            <a:r>
              <a:rPr lang="en-US" sz="1800" dirty="0" smtClean="0"/>
              <a:t>char op = (char)</a:t>
            </a:r>
            <a:r>
              <a:rPr lang="en-US" sz="1800" dirty="0" err="1" smtClean="0"/>
              <a:t>Console.Read</a:t>
            </a:r>
            <a:r>
              <a:rPr lang="en-US" sz="1800" dirty="0" smtClean="0"/>
              <a:t>(); </a:t>
            </a:r>
            <a:r>
              <a:rPr lang="en-US" sz="1800" dirty="0" err="1" smtClean="0"/>
              <a:t>Console.ReadLine</a:t>
            </a:r>
            <a:r>
              <a:rPr lang="en-US" sz="1800" dirty="0" smtClean="0"/>
              <a:t>();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	   </a:t>
            </a:r>
            <a:r>
              <a:rPr lang="ru-RU" sz="1800" dirty="0" smtClean="0"/>
              <a:t> </a:t>
            </a:r>
            <a:r>
              <a:rPr lang="en-US" sz="1800" dirty="0" smtClean="0">
                <a:solidFill>
                  <a:schemeClr val="hlink"/>
                </a:solidFill>
              </a:rPr>
              <a:t>Console</a:t>
            </a:r>
            <a:r>
              <a:rPr lang="ru-RU" sz="1800" dirty="0" smtClean="0">
                <a:solidFill>
                  <a:schemeClr val="hlink"/>
                </a:solidFill>
              </a:rPr>
              <a:t>.</a:t>
            </a:r>
            <a:r>
              <a:rPr lang="en-US" sz="1800" dirty="0" err="1" smtClean="0">
                <a:solidFill>
                  <a:schemeClr val="hlink"/>
                </a:solidFill>
              </a:rPr>
              <a:t>WriteLine</a:t>
            </a:r>
            <a:r>
              <a:rPr lang="ru-RU" sz="1800" dirty="0" smtClean="0">
                <a:solidFill>
                  <a:schemeClr val="hlink"/>
                </a:solidFill>
              </a:rPr>
              <a:t>( "Введите </a:t>
            </a:r>
            <a:r>
              <a:rPr lang="en-US" sz="1800" dirty="0" smtClean="0">
                <a:solidFill>
                  <a:schemeClr val="hlink"/>
                </a:solidFill>
              </a:rPr>
              <a:t>2</a:t>
            </a:r>
            <a:r>
              <a:rPr lang="ru-RU" sz="1800" dirty="0" err="1" smtClean="0">
                <a:solidFill>
                  <a:schemeClr val="hlink"/>
                </a:solidFill>
              </a:rPr>
              <a:t>й</a:t>
            </a:r>
            <a:r>
              <a:rPr lang="ru-RU" sz="1800" dirty="0" smtClean="0">
                <a:solidFill>
                  <a:schemeClr val="hlink"/>
                </a:solidFill>
              </a:rPr>
              <a:t> операнд:" );</a:t>
            </a:r>
            <a:r>
              <a:rPr lang="ru-RU" sz="1800" dirty="0" smtClean="0"/>
              <a:t> </a:t>
            </a:r>
            <a:endParaRPr lang="en-US" sz="1800" dirty="0" smtClean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	 </a:t>
            </a:r>
            <a:r>
              <a:rPr lang="ru-RU" sz="1800" dirty="0" smtClean="0"/>
              <a:t>   </a:t>
            </a:r>
            <a:r>
              <a:rPr lang="en-US" sz="1800" dirty="0" smtClean="0"/>
              <a:t>double</a:t>
            </a:r>
            <a:r>
              <a:rPr lang="ru-RU" sz="1800" dirty="0" smtClean="0"/>
              <a:t> </a:t>
            </a:r>
            <a:r>
              <a:rPr lang="en-US" sz="1800" dirty="0" smtClean="0"/>
              <a:t>b = </a:t>
            </a:r>
            <a:r>
              <a:rPr lang="en-US" sz="1800" dirty="0" err="1" smtClean="0"/>
              <a:t>double.Parse</a:t>
            </a:r>
            <a:r>
              <a:rPr lang="en-US" sz="1800" dirty="0" smtClean="0"/>
              <a:t>(</a:t>
            </a:r>
            <a:r>
              <a:rPr lang="en-US" sz="1800" dirty="0" err="1" smtClean="0"/>
              <a:t>Console.ReadLine</a:t>
            </a:r>
            <a:r>
              <a:rPr lang="en-US" sz="1800" dirty="0" smtClean="0"/>
              <a:t>()</a:t>
            </a:r>
            <a:r>
              <a:rPr lang="ru-RU" sz="1800" dirty="0" smtClean="0"/>
              <a:t>)</a:t>
            </a:r>
            <a:r>
              <a:rPr lang="en-US" sz="1800" dirty="0" smtClean="0"/>
              <a:t>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800" dirty="0" smtClean="0"/>
              <a:t>         double res</a:t>
            </a:r>
            <a:r>
              <a:rPr lang="ru-RU" sz="1800" dirty="0" smtClean="0"/>
              <a:t> = 0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ru-RU" sz="1800" dirty="0" smtClean="0"/>
              <a:t>         </a:t>
            </a:r>
            <a:r>
              <a:rPr lang="en-US" sz="1800" dirty="0" err="1" smtClean="0"/>
              <a:t>bool</a:t>
            </a:r>
            <a:r>
              <a:rPr lang="en-US" sz="1800" dirty="0" smtClean="0"/>
              <a:t> ok = true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400" dirty="0" smtClean="0"/>
              <a:t>            </a:t>
            </a:r>
            <a:r>
              <a:rPr lang="en-US" sz="2000" b="1" dirty="0" smtClean="0"/>
              <a:t>switch (op)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000" b="1" dirty="0" smtClean="0"/>
              <a:t>            {</a:t>
            </a:r>
            <a:r>
              <a:rPr lang="ru-RU" sz="2000" b="1" dirty="0" smtClean="0"/>
              <a:t>  </a:t>
            </a:r>
            <a:r>
              <a:rPr lang="en-US" sz="2000" b="1" dirty="0" smtClean="0"/>
              <a:t>case '+' : res = a + b; break;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000" b="1" dirty="0" smtClean="0"/>
              <a:t>                case '-' </a:t>
            </a:r>
            <a:r>
              <a:rPr lang="ru-RU" sz="2000" b="1" dirty="0" smtClean="0"/>
              <a:t> </a:t>
            </a:r>
            <a:r>
              <a:rPr lang="en-US" sz="2000" b="1" dirty="0" smtClean="0"/>
              <a:t>: res = a - b; </a:t>
            </a:r>
            <a:r>
              <a:rPr lang="ru-RU" sz="2000" b="1" dirty="0" smtClean="0"/>
              <a:t> </a:t>
            </a:r>
            <a:r>
              <a:rPr lang="en-US" sz="2000" b="1" dirty="0" smtClean="0"/>
              <a:t>break;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000" b="1" dirty="0" smtClean="0"/>
              <a:t>                case '*' : res = a * b; break;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000" b="1" dirty="0" smtClean="0"/>
              <a:t>                case '/' : res = a / b; break;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default  : ok = false; break;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000" dirty="0" smtClean="0"/>
              <a:t>            </a:t>
            </a:r>
            <a:r>
              <a:rPr lang="en-US" sz="2000" b="1" dirty="0" smtClean="0"/>
              <a:t>}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600" dirty="0" smtClean="0"/>
              <a:t>         </a:t>
            </a:r>
            <a:r>
              <a:rPr lang="en-US" sz="1800" dirty="0" smtClean="0"/>
              <a:t>if (ok)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 "</a:t>
            </a:r>
            <a:r>
              <a:rPr lang="ru-RU" sz="1800" dirty="0" smtClean="0"/>
              <a:t>Результат</a:t>
            </a:r>
            <a:r>
              <a:rPr lang="en-US" sz="1800" dirty="0" smtClean="0"/>
              <a:t>: " + res );</a:t>
            </a:r>
            <a:endParaRPr lang="ru-RU" sz="1800" dirty="0" smtClean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ru-RU" sz="1800" dirty="0" smtClean="0"/>
              <a:t>        </a:t>
            </a:r>
            <a:r>
              <a:rPr lang="ru-RU" sz="1800" dirty="0" err="1" smtClean="0"/>
              <a:t>else</a:t>
            </a:r>
            <a:r>
              <a:rPr lang="ru-RU" sz="1800" dirty="0" smtClean="0"/>
              <a:t>    </a:t>
            </a:r>
            <a:r>
              <a:rPr lang="ru-RU" sz="1800" dirty="0" err="1" smtClean="0"/>
              <a:t>Console.WriteLine</a:t>
            </a:r>
            <a:r>
              <a:rPr lang="ru-RU" sz="1800" dirty="0" smtClean="0"/>
              <a:t>( "Недопустимая операция" );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ru-RU" sz="1800" dirty="0" smtClean="0"/>
              <a:t>}}}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7AFFDA-AF51-4711-BD31-0B5269B64850}" type="slidenum">
              <a:rPr lang="ru-RU"/>
              <a:pPr/>
              <a:t>12</a:t>
            </a:fld>
            <a:endParaRPr lang="ru-RU"/>
          </a:p>
        </p:txBody>
      </p:sp>
      <p:sp>
        <p:nvSpPr>
          <p:cNvPr id="16387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93725"/>
            <a:ext cx="8650288" cy="701675"/>
          </a:xfrm>
        </p:spPr>
        <p:txBody>
          <a:bodyPr/>
          <a:lstStyle/>
          <a:p>
            <a:pPr eaLnBrk="1" hangingPunct="1"/>
            <a:r>
              <a:rPr lang="ru-RU" sz="2000" b="1" smtClean="0"/>
              <a:t/>
            </a:r>
            <a:br>
              <a:rPr lang="ru-RU" sz="2000" b="1" smtClean="0"/>
            </a:br>
            <a:endParaRPr lang="ru-RU" sz="2000" b="1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132856"/>
            <a:ext cx="8229600" cy="2305050"/>
          </a:xfrm>
        </p:spPr>
        <p:txBody>
          <a:bodyPr/>
          <a:lstStyle/>
          <a:p>
            <a:pPr eaLnBrk="1" hangingPunct="1"/>
            <a:r>
              <a:rPr lang="ru-RU" b="1" dirty="0" smtClean="0"/>
              <a:t>Операторы цикла: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с предусловием </a:t>
            </a:r>
            <a:r>
              <a:rPr lang="en-US" dirty="0" smtClean="0"/>
              <a:t>- </a:t>
            </a:r>
            <a:r>
              <a:rPr lang="en-US" b="1" dirty="0" smtClean="0"/>
              <a:t>while</a:t>
            </a:r>
            <a:r>
              <a:rPr lang="ru-RU" dirty="0" smtClean="0"/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с постусловием </a:t>
            </a:r>
            <a:r>
              <a:rPr lang="en-US" dirty="0" smtClean="0"/>
              <a:t>- </a:t>
            </a:r>
            <a:r>
              <a:rPr lang="en-US" b="1" dirty="0" smtClean="0"/>
              <a:t>do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с параметром </a:t>
            </a:r>
            <a:r>
              <a:rPr lang="en-US" dirty="0" smtClean="0"/>
              <a:t>- </a:t>
            </a:r>
            <a:r>
              <a:rPr lang="en-US" b="1" dirty="0" smtClean="0"/>
              <a:t>for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перебора </a:t>
            </a:r>
            <a:r>
              <a:rPr lang="en-US" dirty="0" smtClean="0"/>
              <a:t>- </a:t>
            </a:r>
            <a:r>
              <a:rPr lang="en-US" b="1" dirty="0" err="1" smtClean="0"/>
              <a:t>foreach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741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D179E9-F0F8-4192-9447-8E33D1A79027}" type="slidenum">
              <a:rPr lang="ru-RU"/>
              <a:pPr/>
              <a:t>13</a:t>
            </a:fld>
            <a:endParaRPr lang="ru-RU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278937" cy="762000"/>
          </a:xfrm>
        </p:spPr>
        <p:txBody>
          <a:bodyPr/>
          <a:lstStyle/>
          <a:p>
            <a:pPr eaLnBrk="1" hangingPunct="1"/>
            <a:r>
              <a:rPr lang="ru-RU" smtClean="0"/>
              <a:t>Структура оператора цикла</a:t>
            </a:r>
          </a:p>
        </p:txBody>
      </p:sp>
      <p:grpSp>
        <p:nvGrpSpPr>
          <p:cNvPr id="17413" name="Group 13"/>
          <p:cNvGrpSpPr>
            <a:grpSpLocks/>
          </p:cNvGrpSpPr>
          <p:nvPr/>
        </p:nvGrpSpPr>
        <p:grpSpPr bwMode="auto">
          <a:xfrm>
            <a:off x="468313" y="1268413"/>
            <a:ext cx="2952750" cy="4392612"/>
            <a:chOff x="113" y="346"/>
            <a:chExt cx="3130" cy="3447"/>
          </a:xfrm>
        </p:grpSpPr>
        <p:sp>
          <p:nvSpPr>
            <p:cNvPr id="17424" name="Text Box 3"/>
            <p:cNvSpPr txBox="1">
              <a:spLocks noChangeArrowheads="1"/>
            </p:cNvSpPr>
            <p:nvPr/>
          </p:nvSpPr>
          <p:spPr bwMode="auto">
            <a:xfrm>
              <a:off x="838" y="571"/>
              <a:ext cx="24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800"/>
            </a:p>
          </p:txBody>
        </p:sp>
        <p:sp>
          <p:nvSpPr>
            <p:cNvPr id="17425" name="AutoShape 4"/>
            <p:cNvSpPr>
              <a:spLocks noChangeArrowheads="1"/>
            </p:cNvSpPr>
            <p:nvPr/>
          </p:nvSpPr>
          <p:spPr bwMode="auto">
            <a:xfrm>
              <a:off x="748" y="1207"/>
              <a:ext cx="2449" cy="771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800"/>
                <a:t>Усл-е</a:t>
              </a:r>
            </a:p>
          </p:txBody>
        </p:sp>
        <p:sp>
          <p:nvSpPr>
            <p:cNvPr id="17426" name="AutoShape 5"/>
            <p:cNvSpPr>
              <a:spLocks noChangeArrowheads="1"/>
            </p:cNvSpPr>
            <p:nvPr/>
          </p:nvSpPr>
          <p:spPr bwMode="auto">
            <a:xfrm>
              <a:off x="748" y="346"/>
              <a:ext cx="2404" cy="680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800"/>
                <a:t>Начальные</a:t>
              </a:r>
            </a:p>
            <a:p>
              <a:pPr algn="ctr"/>
              <a:r>
                <a:rPr lang="ru-RU" sz="1800"/>
                <a:t>значения</a:t>
              </a:r>
            </a:p>
          </p:txBody>
        </p:sp>
        <p:sp>
          <p:nvSpPr>
            <p:cNvPr id="17427" name="AutoShape 6"/>
            <p:cNvSpPr>
              <a:spLocks noChangeArrowheads="1"/>
            </p:cNvSpPr>
            <p:nvPr/>
          </p:nvSpPr>
          <p:spPr bwMode="auto">
            <a:xfrm>
              <a:off x="748" y="2296"/>
              <a:ext cx="2495" cy="771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800"/>
                <a:t>Тело</a:t>
              </a:r>
            </a:p>
            <a:p>
              <a:pPr algn="ctr"/>
              <a:r>
                <a:rPr lang="ru-RU" sz="1800"/>
                <a:t>цикла</a:t>
              </a:r>
            </a:p>
          </p:txBody>
        </p:sp>
        <p:sp>
          <p:nvSpPr>
            <p:cNvPr id="17428" name="AutoShape 7"/>
            <p:cNvSpPr>
              <a:spLocks noChangeArrowheads="1"/>
            </p:cNvSpPr>
            <p:nvPr/>
          </p:nvSpPr>
          <p:spPr bwMode="auto">
            <a:xfrm>
              <a:off x="748" y="3339"/>
              <a:ext cx="2495" cy="317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800"/>
                <a:t>Модиф-я параметра</a:t>
              </a:r>
            </a:p>
          </p:txBody>
        </p:sp>
        <p:cxnSp>
          <p:nvCxnSpPr>
            <p:cNvPr id="17429" name="AutoShape 8"/>
            <p:cNvCxnSpPr>
              <a:cxnSpLocks noChangeShapeType="1"/>
              <a:stCxn id="17426" idx="2"/>
              <a:endCxn id="17425" idx="0"/>
            </p:cNvCxnSpPr>
            <p:nvPr/>
          </p:nvCxnSpPr>
          <p:spPr bwMode="auto">
            <a:xfrm>
              <a:off x="1950" y="1026"/>
              <a:ext cx="23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30" name="AutoShape 9"/>
            <p:cNvCxnSpPr>
              <a:cxnSpLocks noChangeShapeType="1"/>
              <a:stCxn id="17425" idx="2"/>
              <a:endCxn id="17427" idx="0"/>
            </p:cNvCxnSpPr>
            <p:nvPr/>
          </p:nvCxnSpPr>
          <p:spPr bwMode="auto">
            <a:xfrm>
              <a:off x="1973" y="1978"/>
              <a:ext cx="23" cy="3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31" name="AutoShape 10"/>
            <p:cNvCxnSpPr>
              <a:cxnSpLocks noChangeShapeType="1"/>
              <a:stCxn id="17427" idx="2"/>
              <a:endCxn id="17428" idx="0"/>
            </p:cNvCxnSpPr>
            <p:nvPr/>
          </p:nvCxnSpPr>
          <p:spPr bwMode="auto">
            <a:xfrm>
              <a:off x="1996" y="3067"/>
              <a:ext cx="0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32" name="AutoShape 11"/>
            <p:cNvCxnSpPr>
              <a:cxnSpLocks noChangeShapeType="1"/>
              <a:stCxn id="17428" idx="2"/>
              <a:endCxn id="17425" idx="0"/>
            </p:cNvCxnSpPr>
            <p:nvPr/>
          </p:nvCxnSpPr>
          <p:spPr bwMode="auto">
            <a:xfrm rot="16200000" flipV="1">
              <a:off x="760" y="2420"/>
              <a:ext cx="2449" cy="23"/>
            </a:xfrm>
            <a:prstGeom prst="bentConnector5">
              <a:avLst>
                <a:gd name="adj1" fmla="val -5880"/>
                <a:gd name="adj2" fmla="val -6047824"/>
                <a:gd name="adj3" fmla="val 105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7433" name="AutoShape 12"/>
            <p:cNvCxnSpPr>
              <a:cxnSpLocks noChangeShapeType="1"/>
            </p:cNvCxnSpPr>
            <p:nvPr/>
          </p:nvCxnSpPr>
          <p:spPr bwMode="auto">
            <a:xfrm rot="5400000">
              <a:off x="-658" y="2341"/>
              <a:ext cx="2223" cy="681"/>
            </a:xfrm>
            <a:prstGeom prst="bentConnector3">
              <a:avLst>
                <a:gd name="adj1" fmla="val 18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5256213" y="1555750"/>
            <a:ext cx="2268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17415" name="AutoShape 16"/>
          <p:cNvSpPr>
            <a:spLocks noChangeArrowheads="1"/>
          </p:cNvSpPr>
          <p:nvPr/>
        </p:nvSpPr>
        <p:spPr bwMode="auto">
          <a:xfrm>
            <a:off x="5148263" y="4724400"/>
            <a:ext cx="2311400" cy="982663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Усл-е</a:t>
            </a:r>
          </a:p>
        </p:txBody>
      </p:sp>
      <p:sp>
        <p:nvSpPr>
          <p:cNvPr id="17416" name="AutoShape 17"/>
          <p:cNvSpPr>
            <a:spLocks noChangeArrowheads="1"/>
          </p:cNvSpPr>
          <p:nvPr/>
        </p:nvSpPr>
        <p:spPr bwMode="auto">
          <a:xfrm>
            <a:off x="5219700" y="1268413"/>
            <a:ext cx="2268538" cy="86677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Начальные</a:t>
            </a:r>
          </a:p>
          <a:p>
            <a:pPr algn="ctr"/>
            <a:r>
              <a:rPr lang="ru-RU" sz="1800"/>
              <a:t>значения</a:t>
            </a:r>
          </a:p>
        </p:txBody>
      </p:sp>
      <p:sp>
        <p:nvSpPr>
          <p:cNvPr id="17417" name="AutoShape 18"/>
          <p:cNvSpPr>
            <a:spLocks noChangeArrowheads="1"/>
          </p:cNvSpPr>
          <p:nvPr/>
        </p:nvSpPr>
        <p:spPr bwMode="auto">
          <a:xfrm>
            <a:off x="5148263" y="2708275"/>
            <a:ext cx="2354262" cy="9826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Тело</a:t>
            </a:r>
          </a:p>
          <a:p>
            <a:pPr algn="ctr"/>
            <a:r>
              <a:rPr lang="ru-RU" sz="1800"/>
              <a:t>цикла</a:t>
            </a:r>
          </a:p>
        </p:txBody>
      </p:sp>
      <p:sp>
        <p:nvSpPr>
          <p:cNvPr id="17418" name="AutoShape 19"/>
          <p:cNvSpPr>
            <a:spLocks noChangeArrowheads="1"/>
          </p:cNvSpPr>
          <p:nvPr/>
        </p:nvSpPr>
        <p:spPr bwMode="auto">
          <a:xfrm>
            <a:off x="5148263" y="4005263"/>
            <a:ext cx="2354262" cy="4032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Модиф-я параметра</a:t>
            </a:r>
          </a:p>
        </p:txBody>
      </p:sp>
      <p:cxnSp>
        <p:nvCxnSpPr>
          <p:cNvPr id="17419" name="AutoShape 21"/>
          <p:cNvCxnSpPr>
            <a:cxnSpLocks noChangeShapeType="1"/>
            <a:stCxn id="17416" idx="2"/>
            <a:endCxn id="17417" idx="0"/>
          </p:cNvCxnSpPr>
          <p:nvPr/>
        </p:nvCxnSpPr>
        <p:spPr bwMode="auto">
          <a:xfrm flipH="1">
            <a:off x="6326188" y="2135188"/>
            <a:ext cx="28575" cy="5730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420" name="AutoShape 22"/>
          <p:cNvCxnSpPr>
            <a:cxnSpLocks noChangeShapeType="1"/>
            <a:stCxn id="17417" idx="2"/>
            <a:endCxn id="17418" idx="0"/>
          </p:cNvCxnSpPr>
          <p:nvPr/>
        </p:nvCxnSpPr>
        <p:spPr bwMode="auto">
          <a:xfrm>
            <a:off x="6326188" y="3690938"/>
            <a:ext cx="0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421" name="AutoShape 24"/>
          <p:cNvCxnSpPr>
            <a:cxnSpLocks noChangeShapeType="1"/>
            <a:stCxn id="17415" idx="3"/>
          </p:cNvCxnSpPr>
          <p:nvPr/>
        </p:nvCxnSpPr>
        <p:spPr bwMode="auto">
          <a:xfrm>
            <a:off x="7459663" y="5216525"/>
            <a:ext cx="784225" cy="10207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422" name="AutoShape 25"/>
          <p:cNvCxnSpPr>
            <a:cxnSpLocks noChangeShapeType="1"/>
            <a:stCxn id="17418" idx="2"/>
            <a:endCxn id="17415" idx="0"/>
          </p:cNvCxnSpPr>
          <p:nvPr/>
        </p:nvCxnSpPr>
        <p:spPr bwMode="auto">
          <a:xfrm flipH="1">
            <a:off x="6303963" y="4408488"/>
            <a:ext cx="22225" cy="3159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423" name="AutoShape 27"/>
          <p:cNvCxnSpPr>
            <a:cxnSpLocks noChangeShapeType="1"/>
            <a:stCxn id="17415" idx="1"/>
          </p:cNvCxnSpPr>
          <p:nvPr/>
        </p:nvCxnSpPr>
        <p:spPr bwMode="auto">
          <a:xfrm rot="10800000" flipH="1">
            <a:off x="5148263" y="2349500"/>
            <a:ext cx="1152525" cy="2867025"/>
          </a:xfrm>
          <a:prstGeom prst="bentConnector4">
            <a:avLst>
              <a:gd name="adj1" fmla="val -19833"/>
              <a:gd name="adj2" fmla="val 9828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843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6E912-D5BF-4439-8357-EBD0CD889706}" type="slidenum">
              <a:rPr lang="ru-RU"/>
              <a:pPr/>
              <a:t>14</a:t>
            </a:fld>
            <a:endParaRPr lang="ru-RU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Цикл с предусловием 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71800" y="692696"/>
            <a:ext cx="6120680" cy="648072"/>
          </a:xfrm>
          <a:solidFill>
            <a:schemeClr val="accent5">
              <a:lumMod val="75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00"/>
                </a:solidFill>
              </a:rPr>
              <a:t>while</a:t>
            </a:r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smtClean="0">
                <a:solidFill>
                  <a:sysClr val="windowText" lastClr="000000"/>
                </a:solidFill>
              </a:rPr>
              <a:t>( </a:t>
            </a:r>
            <a:r>
              <a:rPr lang="ru-RU" b="1" dirty="0" smtClean="0">
                <a:solidFill>
                  <a:sysClr val="windowText" lastClr="000000"/>
                </a:solidFill>
              </a:rPr>
              <a:t>выражение </a:t>
            </a:r>
            <a:r>
              <a:rPr lang="en-US" b="1" dirty="0" smtClean="0">
                <a:solidFill>
                  <a:sysClr val="windowText" lastClr="000000"/>
                </a:solidFill>
              </a:rPr>
              <a:t>) </a:t>
            </a:r>
            <a:r>
              <a:rPr lang="ru-RU" b="1" dirty="0" smtClean="0">
                <a:solidFill>
                  <a:sysClr val="windowText" lastClr="000000"/>
                </a:solidFill>
              </a:rPr>
              <a:t>оператор</a:t>
            </a:r>
          </a:p>
        </p:txBody>
      </p:sp>
      <p:sp>
        <p:nvSpPr>
          <p:cNvPr id="303108" name="Text Box 4"/>
          <p:cNvSpPr txBox="1">
            <a:spLocks noChangeArrowheads="1"/>
          </p:cNvSpPr>
          <p:nvPr/>
        </p:nvSpPr>
        <p:spPr bwMode="auto">
          <a:xfrm>
            <a:off x="0" y="1124744"/>
            <a:ext cx="7272338" cy="5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using System;</a:t>
            </a:r>
          </a:p>
          <a:p>
            <a:pPr>
              <a:spcBef>
                <a:spcPct val="15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namespace ConsoleApplication1</a:t>
            </a:r>
          </a:p>
          <a:p>
            <a:pPr>
              <a:spcBef>
                <a:spcPct val="15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{   class Class1</a:t>
            </a:r>
          </a:p>
          <a:p>
            <a:pPr>
              <a:spcBef>
                <a:spcPct val="15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    {   static void Main()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{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double </a:t>
            </a:r>
            <a:r>
              <a:rPr lang="en-US" sz="1800" dirty="0" err="1"/>
              <a:t>Xn</a:t>
            </a:r>
            <a:r>
              <a:rPr lang="en-US" sz="1800" dirty="0"/>
              <a:t> = -2, </a:t>
            </a:r>
            <a:r>
              <a:rPr lang="en-US" sz="1800" dirty="0" err="1"/>
              <a:t>Xk</a:t>
            </a:r>
            <a:r>
              <a:rPr lang="en-US" sz="1800" dirty="0"/>
              <a:t> = 12, </a:t>
            </a:r>
            <a:r>
              <a:rPr lang="en-US" sz="1800" dirty="0" err="1"/>
              <a:t>dX</a:t>
            </a:r>
            <a:r>
              <a:rPr lang="en-US" sz="1800" dirty="0"/>
              <a:t> = 2, t = 2, y;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</a:t>
            </a:r>
            <a:r>
              <a:rPr lang="en-US" sz="1800" dirty="0" err="1"/>
              <a:t>Console.WriteLine</a:t>
            </a:r>
            <a:r>
              <a:rPr lang="en-US" sz="1800" dirty="0"/>
              <a:t>( "|     x     |     y     |" ); </a:t>
            </a:r>
          </a:p>
          <a:p>
            <a:pPr>
              <a:spcBef>
                <a:spcPct val="15000"/>
              </a:spcBef>
            </a:pPr>
            <a:endParaRPr lang="en-US" sz="1000" dirty="0" smtClean="0"/>
          </a:p>
          <a:p>
            <a:pPr>
              <a:spcBef>
                <a:spcPct val="15000"/>
              </a:spcBef>
            </a:pPr>
            <a:r>
              <a:rPr lang="en-US" sz="1800" dirty="0" smtClean="0"/>
              <a:t>            </a:t>
            </a:r>
            <a:r>
              <a:rPr lang="en-US" sz="1800" b="1" dirty="0" smtClean="0"/>
              <a:t>double </a:t>
            </a:r>
            <a:r>
              <a:rPr lang="en-US" sz="1800" b="1" dirty="0"/>
              <a:t>x = </a:t>
            </a:r>
            <a:r>
              <a:rPr lang="en-US" sz="1800" b="1" dirty="0" err="1"/>
              <a:t>Xn</a:t>
            </a:r>
            <a:r>
              <a:rPr lang="en-US" sz="1800" b="1" dirty="0"/>
              <a:t>;        </a:t>
            </a:r>
          </a:p>
          <a:p>
            <a:pPr>
              <a:spcBef>
                <a:spcPct val="15000"/>
              </a:spcBef>
            </a:pPr>
            <a:r>
              <a:rPr lang="en-US" sz="1800" b="1" dirty="0"/>
              <a:t>            </a:t>
            </a:r>
            <a:r>
              <a:rPr lang="en-US" sz="1800" b="1" dirty="0">
                <a:solidFill>
                  <a:schemeClr val="hlink"/>
                </a:solidFill>
              </a:rPr>
              <a:t>while ( x &lt;= </a:t>
            </a:r>
            <a:r>
              <a:rPr lang="en-US" sz="1800" b="1" dirty="0" err="1">
                <a:solidFill>
                  <a:schemeClr val="hlink"/>
                </a:solidFill>
              </a:rPr>
              <a:t>Xk</a:t>
            </a:r>
            <a:r>
              <a:rPr lang="en-US" sz="1800" b="1" dirty="0">
                <a:solidFill>
                  <a:schemeClr val="hlink"/>
                </a:solidFill>
              </a:rPr>
              <a:t> )</a:t>
            </a:r>
            <a:r>
              <a:rPr lang="en-US" sz="1800" b="1" dirty="0"/>
              <a:t>               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{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    y = t * x;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    </a:t>
            </a:r>
            <a:r>
              <a:rPr lang="en-US" sz="1800" dirty="0" err="1"/>
              <a:t>Console.WriteLine</a:t>
            </a:r>
            <a:r>
              <a:rPr lang="en-US" sz="1800" dirty="0"/>
              <a:t>( "| {</a:t>
            </a:r>
            <a:r>
              <a:rPr lang="en-US" sz="1800" b="1" dirty="0"/>
              <a:t>0</a:t>
            </a:r>
            <a:r>
              <a:rPr lang="en-US" sz="1800" dirty="0"/>
              <a:t>,9} | {</a:t>
            </a:r>
            <a:r>
              <a:rPr lang="en-US" sz="1800" b="1" dirty="0"/>
              <a:t>1</a:t>
            </a:r>
            <a:r>
              <a:rPr lang="en-US" sz="1800" dirty="0"/>
              <a:t>,9} |", x, y ); 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    </a:t>
            </a:r>
            <a:r>
              <a:rPr lang="en-US" sz="1800" b="1" dirty="0"/>
              <a:t>x += </a:t>
            </a:r>
            <a:r>
              <a:rPr lang="en-US" sz="1800" b="1" dirty="0" err="1"/>
              <a:t>dX</a:t>
            </a:r>
            <a:r>
              <a:rPr lang="en-US" sz="1800" dirty="0"/>
              <a:t>;                 </a:t>
            </a:r>
          </a:p>
          <a:p>
            <a:pPr>
              <a:spcBef>
                <a:spcPct val="15000"/>
              </a:spcBef>
            </a:pPr>
            <a:r>
              <a:rPr lang="en-US" sz="1800" dirty="0"/>
              <a:t>            </a:t>
            </a:r>
            <a:r>
              <a:rPr lang="ru-RU" sz="1800" dirty="0"/>
              <a:t>}</a:t>
            </a:r>
          </a:p>
          <a:p>
            <a:pPr>
              <a:spcBef>
                <a:spcPct val="15000"/>
              </a:spcBef>
            </a:pPr>
            <a:r>
              <a:rPr lang="ru-RU" sz="1800" dirty="0"/>
              <a:t>        }</a:t>
            </a:r>
          </a:p>
          <a:p>
            <a:pPr>
              <a:spcBef>
                <a:spcPct val="15000"/>
              </a:spcBef>
            </a:pPr>
            <a:r>
              <a:rPr lang="ru-RU" sz="1800" dirty="0"/>
              <a:t>    }</a:t>
            </a:r>
          </a:p>
          <a:p>
            <a:pPr>
              <a:spcBef>
                <a:spcPct val="15000"/>
              </a:spcBef>
            </a:pPr>
            <a:r>
              <a:rPr lang="ru-RU" sz="1800" dirty="0"/>
              <a:t>}</a:t>
            </a: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7488237" y="1844824"/>
            <a:ext cx="1655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y = </a:t>
            </a:r>
            <a:r>
              <a:rPr lang="en-US" sz="2800" dirty="0" err="1"/>
              <a:t>t</a:t>
            </a:r>
            <a:r>
              <a:rPr lang="en-US" sz="2800" dirty="0" err="1">
                <a:sym typeface="Symbol" pitchFamily="18" charset="2"/>
              </a:rPr>
              <a:t></a:t>
            </a:r>
            <a:r>
              <a:rPr lang="en-US" sz="2800" dirty="0" err="1"/>
              <a:t>x</a:t>
            </a:r>
            <a:endParaRPr lang="ru-RU" sz="2800" dirty="0"/>
          </a:p>
        </p:txBody>
      </p:sp>
      <p:grpSp>
        <p:nvGrpSpPr>
          <p:cNvPr id="18440" name="Group 6"/>
          <p:cNvGrpSpPr>
            <a:grpSpLocks/>
          </p:cNvGrpSpPr>
          <p:nvPr/>
        </p:nvGrpSpPr>
        <p:grpSpPr bwMode="auto">
          <a:xfrm>
            <a:off x="6516688" y="1700213"/>
            <a:ext cx="2376487" cy="2447925"/>
            <a:chOff x="4150" y="1661"/>
            <a:chExt cx="1497" cy="1542"/>
          </a:xfrm>
        </p:grpSpPr>
        <p:sp>
          <p:nvSpPr>
            <p:cNvPr id="18441" name="Line 7"/>
            <p:cNvSpPr>
              <a:spLocks noChangeShapeType="1"/>
            </p:cNvSpPr>
            <p:nvPr/>
          </p:nvSpPr>
          <p:spPr bwMode="auto">
            <a:xfrm flipV="1">
              <a:off x="4785" y="1661"/>
              <a:ext cx="0" cy="15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2" name="Line 8"/>
            <p:cNvSpPr>
              <a:spLocks noChangeShapeType="1"/>
            </p:cNvSpPr>
            <p:nvPr/>
          </p:nvSpPr>
          <p:spPr bwMode="auto">
            <a:xfrm flipV="1">
              <a:off x="4195" y="2341"/>
              <a:ext cx="1452" cy="318"/>
            </a:xfrm>
            <a:prstGeom prst="line">
              <a:avLst/>
            </a:prstGeom>
            <a:noFill/>
            <a:ln w="476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3" name="Line 9"/>
            <p:cNvSpPr>
              <a:spLocks noChangeShapeType="1"/>
            </p:cNvSpPr>
            <p:nvPr/>
          </p:nvSpPr>
          <p:spPr bwMode="auto">
            <a:xfrm>
              <a:off x="4332" y="238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4" name="Line 10"/>
            <p:cNvSpPr>
              <a:spLocks noChangeShapeType="1"/>
            </p:cNvSpPr>
            <p:nvPr/>
          </p:nvSpPr>
          <p:spPr bwMode="auto">
            <a:xfrm>
              <a:off x="5420" y="2341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5" name="Line 11"/>
            <p:cNvSpPr>
              <a:spLocks noChangeShapeType="1"/>
            </p:cNvSpPr>
            <p:nvPr/>
          </p:nvSpPr>
          <p:spPr bwMode="auto">
            <a:xfrm>
              <a:off x="4468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6" name="Line 12"/>
            <p:cNvSpPr>
              <a:spLocks noChangeShapeType="1"/>
            </p:cNvSpPr>
            <p:nvPr/>
          </p:nvSpPr>
          <p:spPr bwMode="auto">
            <a:xfrm>
              <a:off x="4604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7" name="Line 13"/>
            <p:cNvSpPr>
              <a:spLocks noChangeShapeType="1"/>
            </p:cNvSpPr>
            <p:nvPr/>
          </p:nvSpPr>
          <p:spPr bwMode="auto">
            <a:xfrm>
              <a:off x="4740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8" name="Line 14"/>
            <p:cNvSpPr>
              <a:spLocks noChangeShapeType="1"/>
            </p:cNvSpPr>
            <p:nvPr/>
          </p:nvSpPr>
          <p:spPr bwMode="auto">
            <a:xfrm>
              <a:off x="4785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49" name="Line 15"/>
            <p:cNvSpPr>
              <a:spLocks noChangeShapeType="1"/>
            </p:cNvSpPr>
            <p:nvPr/>
          </p:nvSpPr>
          <p:spPr bwMode="auto">
            <a:xfrm>
              <a:off x="4876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50" name="Line 16"/>
            <p:cNvSpPr>
              <a:spLocks noChangeShapeType="1"/>
            </p:cNvSpPr>
            <p:nvPr/>
          </p:nvSpPr>
          <p:spPr bwMode="auto">
            <a:xfrm flipV="1">
              <a:off x="4150" y="2523"/>
              <a:ext cx="1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51" name="Line 17"/>
            <p:cNvSpPr>
              <a:spLocks noChangeShapeType="1"/>
            </p:cNvSpPr>
            <p:nvPr/>
          </p:nvSpPr>
          <p:spPr bwMode="auto">
            <a:xfrm>
              <a:off x="4876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52" name="Line 18"/>
            <p:cNvSpPr>
              <a:spLocks noChangeShapeType="1"/>
            </p:cNvSpPr>
            <p:nvPr/>
          </p:nvSpPr>
          <p:spPr bwMode="auto">
            <a:xfrm>
              <a:off x="5012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>
              <a:off x="5148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54" name="Line 20"/>
            <p:cNvSpPr>
              <a:spLocks noChangeShapeType="1"/>
            </p:cNvSpPr>
            <p:nvPr/>
          </p:nvSpPr>
          <p:spPr bwMode="auto">
            <a:xfrm>
              <a:off x="5284" y="2478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55" name="Text Box 21"/>
            <p:cNvSpPr txBox="1">
              <a:spLocks noChangeArrowheads="1"/>
            </p:cNvSpPr>
            <p:nvPr/>
          </p:nvSpPr>
          <p:spPr bwMode="auto">
            <a:xfrm>
              <a:off x="4274" y="2815"/>
              <a:ext cx="3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  <a:r>
                <a:rPr lang="en-US" sz="1600"/>
                <a:t>n</a:t>
              </a:r>
              <a:endParaRPr lang="ru-RU" sz="1600"/>
            </a:p>
          </p:txBody>
        </p:sp>
        <p:sp>
          <p:nvSpPr>
            <p:cNvPr id="18456" name="Text Box 22"/>
            <p:cNvSpPr txBox="1">
              <a:spLocks noChangeArrowheads="1"/>
            </p:cNvSpPr>
            <p:nvPr/>
          </p:nvSpPr>
          <p:spPr bwMode="auto">
            <a:xfrm>
              <a:off x="5239" y="2795"/>
              <a:ext cx="3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  <a:r>
                <a:rPr lang="en-US" sz="1600"/>
                <a:t>k</a:t>
              </a:r>
              <a:endParaRPr lang="ru-RU" sz="9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945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D16B67-3BC1-452A-AB21-9DEC40AEDF5B}" type="slidenum">
              <a:rPr lang="ru-RU"/>
              <a:pPr/>
              <a:t>15</a:t>
            </a:fld>
            <a:endParaRPr lang="ru-RU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Цикл с постусловием 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0112" y="260648"/>
            <a:ext cx="3204864" cy="1584177"/>
          </a:xfrm>
          <a:solidFill>
            <a:schemeClr val="accent2">
              <a:alpha val="67058"/>
            </a:schemeClr>
          </a:solidFill>
          <a:ln>
            <a:solidFill>
              <a:srgbClr val="808080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err="1" smtClean="0">
                <a:solidFill>
                  <a:srgbClr val="006600"/>
                </a:solidFill>
              </a:rPr>
              <a:t>do</a:t>
            </a:r>
            <a:r>
              <a:rPr lang="ru-RU" sz="2800" b="1" dirty="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/>
              <a:t>    оператор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err="1" smtClean="0">
                <a:solidFill>
                  <a:srgbClr val="006600"/>
                </a:solidFill>
              </a:rPr>
              <a:t>while</a:t>
            </a:r>
            <a:r>
              <a:rPr lang="ru-RU" sz="2800" b="1" dirty="0" smtClean="0"/>
              <a:t>  выражение;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b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1763688" y="1700808"/>
            <a:ext cx="6480522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using System;</a:t>
            </a:r>
          </a:p>
          <a:p>
            <a:pPr>
              <a:spcBef>
                <a:spcPct val="20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namespace ConsoleApplication1</a:t>
            </a:r>
          </a:p>
          <a:p>
            <a:pPr>
              <a:spcBef>
                <a:spcPct val="20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{   class </a:t>
            </a:r>
            <a:r>
              <a:rPr lang="en-US" sz="1800" dirty="0" smtClean="0">
                <a:solidFill>
                  <a:schemeClr val="bg1">
                    <a:lumMod val="25000"/>
                  </a:schemeClr>
                </a:solidFill>
              </a:rPr>
              <a:t>Program</a:t>
            </a:r>
            <a:endParaRPr lang="en-US" sz="1800" dirty="0">
              <a:solidFill>
                <a:schemeClr val="bg1">
                  <a:lumMod val="25000"/>
                </a:schemeClr>
              </a:solidFill>
            </a:endParaRPr>
          </a:p>
          <a:p>
            <a:pPr>
              <a:spcBef>
                <a:spcPct val="20000"/>
              </a:spcBef>
            </a:pPr>
            <a:r>
              <a:rPr lang="en-US" sz="1800" dirty="0">
                <a:solidFill>
                  <a:schemeClr val="bg1">
                    <a:lumMod val="25000"/>
                  </a:schemeClr>
                </a:solidFill>
              </a:rPr>
              <a:t>    {   static void Main()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{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    char answer;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    </a:t>
            </a:r>
            <a:r>
              <a:rPr lang="en-US" sz="1800" b="1" dirty="0">
                <a:solidFill>
                  <a:srgbClr val="006600"/>
                </a:solidFill>
              </a:rPr>
              <a:t>do</a:t>
            </a:r>
            <a:endParaRPr lang="ru-RU" sz="1800" b="1" dirty="0">
              <a:solidFill>
                <a:srgbClr val="006600"/>
              </a:solidFill>
            </a:endParaRPr>
          </a:p>
          <a:p>
            <a:pPr>
              <a:spcBef>
                <a:spcPct val="20000"/>
              </a:spcBef>
            </a:pPr>
            <a:r>
              <a:rPr lang="ru-RU" sz="1800" dirty="0"/>
              <a:t>            </a:t>
            </a:r>
            <a:r>
              <a:rPr lang="en-US" sz="1800" dirty="0"/>
              <a:t>{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        </a:t>
            </a:r>
            <a:r>
              <a:rPr lang="en-US" sz="1800" dirty="0" err="1"/>
              <a:t>Console.WriteLine</a:t>
            </a:r>
            <a:r>
              <a:rPr lang="en-US" sz="1800" dirty="0"/>
              <a:t>( "</a:t>
            </a:r>
            <a:r>
              <a:rPr lang="ru-RU" sz="1800" dirty="0"/>
              <a:t>Купи</a:t>
            </a:r>
            <a:r>
              <a:rPr lang="en-US" sz="1800" dirty="0"/>
              <a:t> </a:t>
            </a:r>
            <a:r>
              <a:rPr lang="ru-RU" sz="1800" dirty="0"/>
              <a:t>слоника</a:t>
            </a:r>
            <a:r>
              <a:rPr lang="en-US" sz="1800" dirty="0"/>
              <a:t>, </a:t>
            </a:r>
            <a:r>
              <a:rPr lang="ru-RU" sz="1800" dirty="0"/>
              <a:t>а</a:t>
            </a:r>
            <a:r>
              <a:rPr lang="en-US" sz="1800" dirty="0"/>
              <a:t>?" );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        answer = (char) </a:t>
            </a:r>
            <a:r>
              <a:rPr lang="en-US" sz="1800" dirty="0" err="1"/>
              <a:t>Console.Read</a:t>
            </a:r>
            <a:r>
              <a:rPr lang="en-US" sz="1800" dirty="0"/>
              <a:t>();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        </a:t>
            </a:r>
            <a:r>
              <a:rPr lang="en-US" sz="1800" dirty="0" err="1"/>
              <a:t>Console.ReadLine</a:t>
            </a:r>
            <a:r>
              <a:rPr lang="en-US" sz="1800" dirty="0"/>
              <a:t>();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    } </a:t>
            </a:r>
            <a:r>
              <a:rPr lang="en-US" sz="1800" b="1" dirty="0">
                <a:solidFill>
                  <a:srgbClr val="006600"/>
                </a:solidFill>
              </a:rPr>
              <a:t>while</a:t>
            </a:r>
            <a:r>
              <a:rPr lang="en-US" sz="1800" dirty="0">
                <a:solidFill>
                  <a:srgbClr val="006600"/>
                </a:solidFill>
              </a:rPr>
              <a:t> </a:t>
            </a:r>
            <a:r>
              <a:rPr lang="en-US" sz="1800" dirty="0"/>
              <a:t>( answer != 'y' );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    }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    }</a:t>
            </a:r>
          </a:p>
          <a:p>
            <a:pPr>
              <a:spcBef>
                <a:spcPct val="20000"/>
              </a:spcBef>
            </a:pPr>
            <a:r>
              <a:rPr lang="en-US" sz="1800" dirty="0"/>
              <a:t>}</a:t>
            </a:r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3103735" cy="707886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2000" dirty="0" smtClean="0"/>
              <a:t>Удобно использовать </a:t>
            </a:r>
          </a:p>
          <a:p>
            <a:r>
              <a:rPr lang="ru-RU" sz="2000" dirty="0" smtClean="0"/>
              <a:t>для проверки ввода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048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FFE50B-8D6F-42B9-AF09-1557A1D054B9}" type="slidenum">
              <a:rPr lang="ru-RU"/>
              <a:pPr/>
              <a:t>16</a:t>
            </a:fld>
            <a:endParaRPr lang="ru-RU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Цикл с параметром 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19200"/>
            <a:ext cx="8766175" cy="50180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b="1" dirty="0" err="1" smtClean="0">
                <a:latin typeface="Arial Narrow" pitchFamily="34" charset="0"/>
              </a:rPr>
              <a:t>for</a:t>
            </a:r>
            <a:r>
              <a:rPr lang="ru-RU" sz="2600" b="1" dirty="0" smtClean="0">
                <a:latin typeface="Arial Narrow" pitchFamily="34" charset="0"/>
              </a:rPr>
              <a:t> ( инициализация; </a:t>
            </a:r>
            <a:r>
              <a:rPr lang="ru-RU" sz="2600" b="1" dirty="0" smtClean="0">
                <a:solidFill>
                  <a:srgbClr val="7030A0"/>
                </a:solidFill>
                <a:latin typeface="Arial Narrow" pitchFamily="34" charset="0"/>
              </a:rPr>
              <a:t>выражение</a:t>
            </a:r>
            <a:r>
              <a:rPr lang="ru-RU" sz="2600" b="1" dirty="0" smtClean="0">
                <a:latin typeface="Arial Narrow" pitchFamily="34" charset="0"/>
              </a:rPr>
              <a:t>; </a:t>
            </a:r>
            <a:r>
              <a:rPr lang="ru-RU" sz="2600" b="1" dirty="0" smtClean="0">
                <a:solidFill>
                  <a:srgbClr val="00B050"/>
                </a:solidFill>
                <a:latin typeface="Arial Narrow" pitchFamily="34" charset="0"/>
              </a:rPr>
              <a:t>модификации </a:t>
            </a:r>
            <a:r>
              <a:rPr lang="ru-RU" sz="2600" b="1" dirty="0" smtClean="0">
                <a:latin typeface="Arial Narrow" pitchFamily="34" charset="0"/>
              </a:rPr>
              <a:t>) </a:t>
            </a:r>
            <a:r>
              <a:rPr lang="ru-RU" sz="2600" b="1" dirty="0" smtClean="0">
                <a:solidFill>
                  <a:srgbClr val="C00000"/>
                </a:solidFill>
                <a:latin typeface="Arial Narrow" pitchFamily="34" charset="0"/>
              </a:rPr>
              <a:t>оператор</a:t>
            </a:r>
            <a:r>
              <a:rPr lang="ru-RU" sz="2600" b="1" dirty="0" smtClean="0">
                <a:latin typeface="Arial Narrow" pitchFamily="34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endParaRPr lang="ru-RU" sz="2600" dirty="0" smtClean="0"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 = 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( </a:t>
            </a:r>
            <a:r>
              <a:rPr lang="en-US" b="1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 = 1</a:t>
            </a:r>
            <a:r>
              <a:rPr lang="en-US" dirty="0" smtClean="0">
                <a:solidFill>
                  <a:srgbClr val="7030A0"/>
                </a:solidFill>
              </a:rPr>
              <a:t>; </a:t>
            </a:r>
            <a:r>
              <a:rPr lang="en-US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&lt;= 100</a:t>
            </a:r>
            <a:r>
              <a:rPr lang="en-US" dirty="0" smtClean="0"/>
              <a:t>; </a:t>
            </a:r>
            <a:r>
              <a:rPr lang="en-US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++ 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C00000"/>
                </a:solidFill>
              </a:rPr>
              <a:t>s +=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for 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0, j = 20; </a:t>
            </a:r>
            <a:r>
              <a:rPr lang="en-US" dirty="0" err="1" smtClean="0"/>
              <a:t>i</a:t>
            </a:r>
            <a:r>
              <a:rPr lang="en-US" dirty="0" smtClean="0"/>
              <a:t> &lt; 5 &amp;&amp; j &gt; 10; </a:t>
            </a:r>
            <a:r>
              <a:rPr lang="en-US" dirty="0" err="1" smtClean="0"/>
              <a:t>i</a:t>
            </a:r>
            <a:r>
              <a:rPr lang="en-US" dirty="0" smtClean="0"/>
              <a:t>++, j-- )</a:t>
            </a:r>
            <a:r>
              <a:rPr lang="ru-RU" dirty="0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>
              <a:solidFill>
                <a:schemeClr val="bg1">
                  <a:lumMod val="10000"/>
                </a:schemeClr>
              </a:solidFill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 eaLnBrk="1" hangingPunct="1">
              <a:buNone/>
            </a:pPr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eaLnBrk="1" hangingPunct="1">
              <a:buNone/>
            </a:pPr>
            <a:endParaRPr lang="en-US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 eaLnBrk="1" hangingPunct="1">
              <a:buNone/>
            </a:pPr>
            <a: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  <a:t>for ( </a:t>
            </a:r>
            <a:r>
              <a:rPr lang="en-US" b="1" dirty="0" smtClean="0">
                <a:solidFill>
                  <a:srgbClr val="0070C0"/>
                </a:solidFill>
              </a:rPr>
              <a:t>double</a:t>
            </a:r>
            <a: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  <a:t> x = </a:t>
            </a:r>
            <a:r>
              <a:rPr lang="en-US" b="1" dirty="0" err="1" smtClean="0">
                <a:solidFill>
                  <a:schemeClr val="bg1">
                    <a:lumMod val="10000"/>
                  </a:schemeClr>
                </a:solidFill>
              </a:rPr>
              <a:t>Xn</a:t>
            </a:r>
            <a:r>
              <a:rPr lang="en-US" b="1" dirty="0" smtClean="0">
                <a:solidFill>
                  <a:srgbClr val="006600"/>
                </a:solidFill>
              </a:rPr>
              <a:t>; </a:t>
            </a:r>
            <a:r>
              <a:rPr lang="en-US" b="1" dirty="0" smtClean="0">
                <a:solidFill>
                  <a:srgbClr val="7030A0"/>
                </a:solidFill>
              </a:rPr>
              <a:t>x &lt;= </a:t>
            </a:r>
            <a:r>
              <a:rPr lang="en-US" b="1" dirty="0" err="1" smtClean="0">
                <a:solidFill>
                  <a:srgbClr val="7030A0"/>
                </a:solidFill>
              </a:rPr>
              <a:t>Xk</a:t>
            </a:r>
            <a:r>
              <a:rPr lang="en-US" b="1" dirty="0" smtClean="0">
                <a:solidFill>
                  <a:srgbClr val="006600"/>
                </a:solidFill>
              </a:rPr>
              <a:t>; </a:t>
            </a:r>
            <a:r>
              <a:rPr lang="en-US" b="1" dirty="0" smtClean="0">
                <a:solidFill>
                  <a:srgbClr val="00B050"/>
                </a:solidFill>
              </a:rPr>
              <a:t>x += </a:t>
            </a:r>
            <a:r>
              <a:rPr lang="en-US" b="1" dirty="0" err="1" smtClean="0">
                <a:solidFill>
                  <a:srgbClr val="00B050"/>
                </a:solidFill>
              </a:rPr>
              <a:t>dX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6600"/>
                </a:solidFill>
              </a:rPr>
              <a:t>)</a:t>
            </a:r>
            <a:r>
              <a:rPr lang="ru-RU" b="1" dirty="0" smtClean="0">
                <a:solidFill>
                  <a:srgbClr val="0066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{ </a:t>
            </a:r>
            <a:r>
              <a:rPr lang="ru-RU" b="1" dirty="0" smtClean="0">
                <a:solidFill>
                  <a:srgbClr val="C00000"/>
                </a:solidFill>
              </a:rPr>
              <a:t>…</a:t>
            </a:r>
            <a:r>
              <a:rPr lang="en-US" b="1" dirty="0" smtClean="0">
                <a:solidFill>
                  <a:srgbClr val="C00000"/>
                </a:solidFill>
              </a:rPr>
              <a:t>; …; … }</a:t>
            </a:r>
          </a:p>
          <a:p>
            <a:pPr eaLnBrk="1" hangingPunct="1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eaLnBrk="1" hangingPunct="1">
              <a:buNone/>
            </a:pP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6" name="Выноска 2 5"/>
          <p:cNvSpPr/>
          <p:nvPr/>
        </p:nvSpPr>
        <p:spPr bwMode="auto">
          <a:xfrm>
            <a:off x="3275856" y="4221088"/>
            <a:ext cx="1656184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2102"/>
              <a:gd name="adj6" fmla="val -810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Несколько величин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Выноска 2 6"/>
          <p:cNvSpPr/>
          <p:nvPr/>
        </p:nvSpPr>
        <p:spPr bwMode="auto">
          <a:xfrm>
            <a:off x="6732240" y="6165304"/>
            <a:ext cx="1152128" cy="50405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7915"/>
              <a:gd name="adj6" fmla="val -896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Блок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Выноска 2 7"/>
          <p:cNvSpPr/>
          <p:nvPr/>
        </p:nvSpPr>
        <p:spPr bwMode="auto">
          <a:xfrm>
            <a:off x="6444208" y="4293096"/>
            <a:ext cx="1656184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2102"/>
              <a:gd name="adj6" fmla="val -810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Несколько величин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150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5B8716-E86C-4EEE-B942-78F4A8224BB5}" type="slidenum">
              <a:rPr lang="ru-RU"/>
              <a:pPr/>
              <a:t>17</a:t>
            </a:fld>
            <a:endParaRPr lang="ru-RU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using System;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namespace ConsoleApplication1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{   class Class1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{   static void Main()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{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    double </a:t>
            </a:r>
            <a:r>
              <a:rPr lang="en-US" sz="2000" dirty="0" err="1" smtClean="0">
                <a:latin typeface="+mn-lt"/>
              </a:rPr>
              <a:t>Xn</a:t>
            </a:r>
            <a:r>
              <a:rPr lang="en-US" sz="2000" dirty="0" smtClean="0">
                <a:latin typeface="+mn-lt"/>
              </a:rPr>
              <a:t> = -2, </a:t>
            </a:r>
            <a:r>
              <a:rPr lang="en-US" sz="2000" dirty="0" err="1" smtClean="0">
                <a:latin typeface="+mn-lt"/>
              </a:rPr>
              <a:t>Xk</a:t>
            </a:r>
            <a:r>
              <a:rPr lang="en-US" sz="2000" dirty="0" smtClean="0">
                <a:latin typeface="+mn-lt"/>
              </a:rPr>
              <a:t> = 12, </a:t>
            </a:r>
            <a:r>
              <a:rPr lang="en-US" sz="2000" dirty="0" err="1" smtClean="0">
                <a:latin typeface="+mn-lt"/>
              </a:rPr>
              <a:t>dX</a:t>
            </a:r>
            <a:r>
              <a:rPr lang="en-US" sz="2000" dirty="0" smtClean="0">
                <a:latin typeface="+mn-lt"/>
              </a:rPr>
              <a:t> = 2, t = 2, y;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    </a:t>
            </a:r>
            <a:r>
              <a:rPr lang="en-US" sz="2000" dirty="0" err="1" smtClean="0">
                <a:latin typeface="+mn-lt"/>
              </a:rPr>
              <a:t>Console.WriteLine</a:t>
            </a:r>
            <a:r>
              <a:rPr lang="en-US" sz="2000" dirty="0" smtClean="0">
                <a:latin typeface="+mn-lt"/>
              </a:rPr>
              <a:t>( "|     x     |     y     |";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            </a:t>
            </a:r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for ( double x = </a:t>
            </a:r>
            <a:r>
              <a:rPr lang="en-US" sz="2000" b="1" dirty="0" err="1" smtClean="0">
                <a:solidFill>
                  <a:srgbClr val="006600"/>
                </a:solidFill>
                <a:latin typeface="+mn-lt"/>
              </a:rPr>
              <a:t>Xn</a:t>
            </a:r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; x &lt;= </a:t>
            </a:r>
            <a:r>
              <a:rPr lang="en-US" sz="2000" b="1" dirty="0" err="1" smtClean="0">
                <a:solidFill>
                  <a:srgbClr val="006600"/>
                </a:solidFill>
                <a:latin typeface="+mn-lt"/>
              </a:rPr>
              <a:t>Xk</a:t>
            </a:r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; x += </a:t>
            </a:r>
            <a:r>
              <a:rPr lang="en-US" sz="2000" b="1" dirty="0" err="1" smtClean="0">
                <a:solidFill>
                  <a:srgbClr val="006600"/>
                </a:solidFill>
                <a:latin typeface="+mn-lt"/>
              </a:rPr>
              <a:t>dX</a:t>
            </a:r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 )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    {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        y = t * x;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        </a:t>
            </a:r>
            <a:r>
              <a:rPr lang="en-US" sz="2000" dirty="0" err="1" smtClean="0">
                <a:latin typeface="+mn-lt"/>
              </a:rPr>
              <a:t>Console.WriteLine</a:t>
            </a:r>
            <a:r>
              <a:rPr lang="en-US" sz="2000" dirty="0" smtClean="0">
                <a:latin typeface="+mn-lt"/>
              </a:rPr>
              <a:t>( "| {</a:t>
            </a:r>
            <a:r>
              <a:rPr lang="en-US" sz="2000" b="1" dirty="0" smtClean="0">
                <a:latin typeface="+mn-lt"/>
              </a:rPr>
              <a:t>0</a:t>
            </a:r>
            <a:r>
              <a:rPr lang="en-US" sz="2000" dirty="0" smtClean="0">
                <a:latin typeface="+mn-lt"/>
              </a:rPr>
              <a:t>,9} | {</a:t>
            </a:r>
            <a:r>
              <a:rPr lang="en-US" sz="2000" b="1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,9} |", x, y );  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            </a:t>
            </a:r>
            <a:r>
              <a:rPr lang="ru-RU" sz="2000" dirty="0" smtClean="0">
                <a:latin typeface="+mn-lt"/>
              </a:rPr>
              <a:t>}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        }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    }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}</a:t>
            </a:r>
          </a:p>
        </p:txBody>
      </p:sp>
      <p:sp>
        <p:nvSpPr>
          <p:cNvPr id="2150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Пример цикла с параметром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253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8EA69-AB6B-4B9B-A152-B500D5DACD9D}" type="slidenum">
              <a:rPr lang="ru-RU"/>
              <a:pPr/>
              <a:t>18</a:t>
            </a:fld>
            <a:endParaRPr lang="ru-RU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Рекомендации по написанию циклов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1" y="836712"/>
            <a:ext cx="8640960" cy="56879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+mn-lt"/>
              </a:rPr>
              <a:t>Использовать 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do-while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,</a:t>
            </a:r>
            <a:r>
              <a:rPr lang="en-US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если цикл обязательно требуется выполнить хотя бы один раз (например, при проверке ввода);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+mn-lt"/>
              </a:rPr>
              <a:t>в</a:t>
            </a:r>
            <a:r>
              <a:rPr lang="ru-RU" sz="2000" dirty="0" smtClean="0">
                <a:latin typeface="+mn-lt"/>
              </a:rPr>
              <a:t> остальных случаях, как правило, применять 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for</a:t>
            </a:r>
            <a:r>
              <a:rPr lang="en-US" sz="2000" dirty="0" smtClean="0">
                <a:latin typeface="+mn-lt"/>
              </a:rPr>
              <a:t>.</a:t>
            </a:r>
            <a:r>
              <a:rPr lang="ru-RU" sz="2000" dirty="0" smtClean="0">
                <a:latin typeface="+mn-lt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+mn-lt"/>
              </a:rPr>
              <a:t>Не забывать </a:t>
            </a:r>
            <a:r>
              <a:rPr lang="ru-RU" sz="2000" dirty="0" smtClean="0">
                <a:latin typeface="+mn-lt"/>
              </a:rPr>
              <a:t>заключать в </a:t>
            </a:r>
            <a:r>
              <a:rPr lang="ru-RU" sz="2000" dirty="0" smtClean="0">
                <a:latin typeface="+mn-lt"/>
              </a:rPr>
              <a:t>блок </a:t>
            </a:r>
            <a:r>
              <a:rPr lang="ru-RU" sz="2000" dirty="0" smtClean="0">
                <a:latin typeface="+mn-lt"/>
              </a:rPr>
              <a:t>тело цикла, состоящее </a:t>
            </a:r>
            <a:r>
              <a:rPr lang="ru-RU" sz="2000" dirty="0" smtClean="0">
                <a:latin typeface="+mn-lt"/>
              </a:rPr>
              <a:t>более </a:t>
            </a:r>
            <a:r>
              <a:rPr lang="ru-RU" sz="2000" dirty="0" smtClean="0">
                <a:latin typeface="+mn-lt"/>
              </a:rPr>
              <a:t>чем из одного оператора;</a:t>
            </a:r>
            <a:endParaRPr lang="ru-RU" sz="2000" dirty="0" smtClean="0">
              <a:latin typeface="+mn-lt"/>
            </a:endParaRP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+mn-lt"/>
              </a:rPr>
              <a:t>проверять</a:t>
            </a:r>
            <a:r>
              <a:rPr lang="ru-RU" sz="2000" dirty="0" smtClean="0">
                <a:latin typeface="+mn-lt"/>
              </a:rPr>
              <a:t>, изменяется ли в теле цикла хотя бы одна переменная, входящая в условие продолжения цикла;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>
                <a:latin typeface="+mn-lt"/>
              </a:rPr>
              <a:t>предусматривать </a:t>
            </a:r>
            <a:r>
              <a:rPr lang="ru-RU" sz="2000" dirty="0" smtClean="0">
                <a:solidFill>
                  <a:schemeClr val="hlink"/>
                </a:solidFill>
                <a:latin typeface="+mn-lt"/>
              </a:rPr>
              <a:t>аварийный выход</a:t>
            </a:r>
            <a:r>
              <a:rPr lang="ru-RU" sz="2000" dirty="0" smtClean="0">
                <a:latin typeface="+mn-lt"/>
              </a:rPr>
              <a:t> из </a:t>
            </a:r>
            <a:r>
              <a:rPr lang="ru-RU" sz="2000" i="1" dirty="0" smtClean="0">
                <a:latin typeface="+mn-lt"/>
              </a:rPr>
              <a:t>итеративного </a:t>
            </a:r>
            <a:r>
              <a:rPr lang="ru-RU" sz="2000" i="1" dirty="0" smtClean="0">
                <a:latin typeface="+mn-lt"/>
              </a:rPr>
              <a:t>цикла*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по достижению некоторого предельно допустимого количества итераций</a:t>
            </a:r>
            <a:r>
              <a:rPr lang="ru-RU" sz="2000" dirty="0" smtClean="0">
                <a:latin typeface="+mn-lt"/>
              </a:rPr>
              <a:t>.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ru-RU" sz="2000" dirty="0" smtClean="0">
                <a:latin typeface="+mn-lt"/>
              </a:rPr>
              <a:t>------------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ru-RU" sz="2000" i="1" dirty="0" smtClean="0"/>
              <a:t>* цикл, количество повторений которого невозможно вычислить заранее</a:t>
            </a:r>
            <a:endParaRPr lang="ru-RU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3B2E93-470D-4AB6-8ED1-2A44C3B4626C}" type="slidenum">
              <a:rPr lang="ru-RU"/>
              <a:pPr/>
              <a:t>19</a:t>
            </a:fld>
            <a:endParaRPr lang="ru-RU"/>
          </a:p>
        </p:txBody>
      </p:sp>
      <p:sp>
        <p:nvSpPr>
          <p:cNvPr id="23555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93725"/>
            <a:ext cx="8650288" cy="701675"/>
          </a:xfrm>
        </p:spPr>
        <p:txBody>
          <a:bodyPr/>
          <a:lstStyle/>
          <a:p>
            <a:pPr eaLnBrk="1" hangingPunct="1"/>
            <a:r>
              <a:rPr lang="ru-RU" sz="2000" b="1" smtClean="0"/>
              <a:t/>
            </a:r>
            <a:br>
              <a:rPr lang="ru-RU" sz="2000" b="1" smtClean="0"/>
            </a:br>
            <a:endParaRPr lang="ru-RU" sz="2000" b="1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852738"/>
            <a:ext cx="8229600" cy="2305050"/>
          </a:xfrm>
        </p:spPr>
        <p:txBody>
          <a:bodyPr/>
          <a:lstStyle/>
          <a:p>
            <a:pPr eaLnBrk="1" hangingPunct="1"/>
            <a:r>
              <a:rPr lang="ru-RU" b="1" dirty="0" smtClean="0"/>
              <a:t>Передача управления</a:t>
            </a:r>
            <a:r>
              <a:rPr lang="en-US" b="1" dirty="0" smtClean="0"/>
              <a:t>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err="1" smtClean="0"/>
              <a:t>break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err="1" smtClean="0"/>
              <a:t>continue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err="1" smtClean="0"/>
              <a:t>return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err="1" smtClean="0"/>
              <a:t>goto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err="1" smtClean="0"/>
              <a:t>throw</a:t>
            </a:r>
            <a:r>
              <a:rPr lang="ru-RU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819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8A32FB-AB9C-42E7-8193-2AF92F188050}" type="slidenum">
              <a:rPr lang="ru-RU"/>
              <a:pPr/>
              <a:t>2</a:t>
            </a:fld>
            <a:endParaRPr lang="ru-R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Блок (составной оператор)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8135938" cy="547211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i="1" dirty="0" smtClean="0"/>
              <a:t>Блок</a:t>
            </a:r>
            <a:r>
              <a:rPr lang="ru-RU" dirty="0" smtClean="0"/>
              <a:t> — последовательность операторов, заключенная в операторные скобки: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dirty="0" smtClean="0"/>
              <a:t>begin   end</a:t>
            </a:r>
            <a:r>
              <a:rPr lang="ru-RU" dirty="0" smtClean="0"/>
              <a:t>          – в Паскале</a:t>
            </a:r>
            <a:endParaRPr lang="en-US" dirty="0" smtClean="0"/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dirty="0" smtClean="0">
                <a:solidFill>
                  <a:srgbClr val="006600"/>
                </a:solidFill>
              </a:rPr>
              <a:t>{          }</a:t>
            </a:r>
            <a:r>
              <a:rPr lang="ru-RU" dirty="0" smtClean="0">
                <a:solidFill>
                  <a:srgbClr val="006600"/>
                </a:solidFill>
              </a:rPr>
              <a:t>             - в </a:t>
            </a:r>
            <a:r>
              <a:rPr lang="ru-RU" dirty="0" err="1" smtClean="0">
                <a:solidFill>
                  <a:srgbClr val="006600"/>
                </a:solidFill>
              </a:rPr>
              <a:t>С-подобных</a:t>
            </a:r>
            <a:r>
              <a:rPr lang="ru-RU" dirty="0" smtClean="0">
                <a:solidFill>
                  <a:srgbClr val="006600"/>
                </a:solidFill>
              </a:rPr>
              <a:t> языках</a:t>
            </a:r>
            <a:endParaRPr lang="en-US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dirty="0" smtClean="0"/>
              <a:t>Блок воспринимается компилятором как один оператор и может использоваться </a:t>
            </a:r>
            <a:r>
              <a:rPr lang="ru-RU" b="1" dirty="0" smtClean="0"/>
              <a:t>всюду, где синтаксис требует одного оператора, а алгоритм — нескольких</a:t>
            </a:r>
            <a:r>
              <a:rPr lang="ru-RU" dirty="0" smtClean="0"/>
              <a:t>. </a:t>
            </a:r>
            <a:endParaRPr lang="en-US" dirty="0" smtClean="0"/>
          </a:p>
          <a:p>
            <a:pPr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dirty="0" smtClean="0"/>
              <a:t>Блок может содержать один оператор или быть пустым.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457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C79A5-48DF-4ABA-ACD4-15AABC8CACF1}" type="slidenum">
              <a:rPr lang="ru-RU"/>
              <a:pPr/>
              <a:t>20</a:t>
            </a:fld>
            <a:endParaRPr lang="ru-RU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7000"/>
            <a:ext cx="8820150" cy="519113"/>
          </a:xfrm>
        </p:spPr>
        <p:txBody>
          <a:bodyPr/>
          <a:lstStyle/>
          <a:p>
            <a:pPr eaLnBrk="1" hangingPunct="1"/>
            <a:r>
              <a:rPr lang="ru-RU" smtClean="0"/>
              <a:t>Передача управления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7632700" cy="54721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Aft>
                <a:spcPct val="65000"/>
              </a:spcAft>
            </a:pPr>
            <a:r>
              <a:rPr lang="ru-RU" sz="2000" dirty="0" smtClean="0">
                <a:latin typeface="+mn-lt"/>
              </a:rPr>
              <a:t>оператор </a:t>
            </a:r>
            <a:r>
              <a:rPr lang="en-US" sz="2000" dirty="0" smtClean="0">
                <a:solidFill>
                  <a:schemeClr val="hlink"/>
                </a:solidFill>
                <a:latin typeface="+mn-lt"/>
              </a:rPr>
              <a:t>break</a:t>
            </a:r>
            <a:r>
              <a:rPr lang="ru-RU" sz="2000" dirty="0" smtClean="0">
                <a:latin typeface="+mn-lt"/>
              </a:rPr>
              <a:t> — завершает выполнение цикла, внутри которого записан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20000"/>
              </a:lnSpc>
              <a:spcAft>
                <a:spcPct val="65000"/>
              </a:spcAft>
            </a:pPr>
            <a:r>
              <a:rPr lang="ru-RU" sz="2000" dirty="0" smtClean="0">
                <a:latin typeface="+mn-lt"/>
              </a:rPr>
              <a:t>оператор </a:t>
            </a:r>
            <a:r>
              <a:rPr lang="en-US" sz="2000" dirty="0" smtClean="0">
                <a:solidFill>
                  <a:schemeClr val="hlink"/>
                </a:solidFill>
                <a:latin typeface="+mn-lt"/>
              </a:rPr>
              <a:t>continue</a:t>
            </a:r>
            <a:r>
              <a:rPr lang="ru-RU" sz="2000" dirty="0" smtClean="0">
                <a:latin typeface="+mn-lt"/>
              </a:rPr>
              <a:t> — выполняет переход к следующей итерации цикла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20000"/>
              </a:lnSpc>
              <a:spcAft>
                <a:spcPct val="65000"/>
              </a:spcAft>
            </a:pPr>
            <a:r>
              <a:rPr lang="ru-RU" sz="2000" dirty="0" smtClean="0">
                <a:latin typeface="+mn-lt"/>
              </a:rPr>
              <a:t>оператор </a:t>
            </a:r>
            <a:r>
              <a:rPr lang="en-US" sz="2000" dirty="0" smtClean="0">
                <a:solidFill>
                  <a:schemeClr val="hlink"/>
                </a:solidFill>
                <a:latin typeface="+mn-lt"/>
              </a:rPr>
              <a:t>return</a:t>
            </a:r>
            <a:r>
              <a:rPr lang="ru-RU" sz="2000" dirty="0" smtClean="0">
                <a:latin typeface="+mn-lt"/>
              </a:rPr>
              <a:t> — выполняет выход из функции, внутри которой он записан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20000"/>
              </a:lnSpc>
              <a:spcAft>
                <a:spcPct val="65000"/>
              </a:spcAft>
            </a:pPr>
            <a:r>
              <a:rPr lang="ru-RU" sz="2000" dirty="0" smtClean="0">
                <a:latin typeface="+mn-lt"/>
              </a:rPr>
              <a:t>оператор </a:t>
            </a:r>
            <a:r>
              <a:rPr lang="en-US" sz="2000" dirty="0" err="1" smtClean="0">
                <a:solidFill>
                  <a:schemeClr val="hlink"/>
                </a:solidFill>
                <a:latin typeface="+mn-lt"/>
              </a:rPr>
              <a:t>goto</a:t>
            </a:r>
            <a:r>
              <a:rPr lang="ru-RU" sz="2000" dirty="0" smtClean="0">
                <a:latin typeface="+mn-lt"/>
              </a:rPr>
              <a:t> — выполняет безусловную передачу управления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20000"/>
              </a:lnSpc>
              <a:spcAft>
                <a:spcPct val="65000"/>
              </a:spcAft>
            </a:pPr>
            <a:r>
              <a:rPr lang="ru-RU" sz="2000" dirty="0" smtClean="0">
                <a:latin typeface="+mn-lt"/>
              </a:rPr>
              <a:t>оператор </a:t>
            </a:r>
            <a:r>
              <a:rPr lang="en-US" sz="2000" dirty="0" smtClean="0">
                <a:solidFill>
                  <a:schemeClr val="hlink"/>
                </a:solidFill>
                <a:latin typeface="+mn-lt"/>
              </a:rPr>
              <a:t>throw</a:t>
            </a:r>
            <a:r>
              <a:rPr lang="ru-RU" sz="2000" dirty="0" smtClean="0">
                <a:latin typeface="+mn-lt"/>
              </a:rPr>
              <a:t> — генерирует исключительную ситуацию</a:t>
            </a:r>
            <a:r>
              <a:rPr lang="en-US" sz="2000" dirty="0" smtClean="0">
                <a:latin typeface="+mn-lt"/>
              </a:rPr>
              <a:t>.</a:t>
            </a:r>
            <a:endParaRPr lang="ru-RU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8EB19-1D83-4C3C-8A48-BA12F29BF54A}" type="slidenum">
              <a:rPr lang="ru-RU"/>
              <a:pPr/>
              <a:t>21</a:t>
            </a:fld>
            <a:endParaRPr lang="ru-RU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Пример: вычисление суммы ряда</a:t>
            </a:r>
          </a:p>
        </p:txBody>
      </p:sp>
      <p:sp>
        <p:nvSpPr>
          <p:cNvPr id="30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836613"/>
            <a:ext cx="7697788" cy="6969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Написать программу вычисления значения функции </a:t>
            </a:r>
            <a:r>
              <a:rPr lang="ru-RU" sz="2000" dirty="0" err="1" smtClean="0"/>
              <a:t>sin</a:t>
            </a:r>
            <a:r>
              <a:rPr lang="ru-RU" sz="2000" dirty="0" smtClean="0"/>
              <a:t> с помощью степенного ряда с точностью  </a:t>
            </a:r>
            <a:r>
              <a:rPr lang="el-GR" b="1" i="1" dirty="0" smtClean="0"/>
              <a:t>ε</a:t>
            </a:r>
            <a:r>
              <a:rPr lang="ru-RU" sz="2000" dirty="0" smtClean="0"/>
              <a:t> по формуле:</a:t>
            </a:r>
          </a:p>
        </p:txBody>
      </p:sp>
      <p:sp>
        <p:nvSpPr>
          <p:cNvPr id="3083" name="Rectangle 4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339975" y="1557338"/>
          <a:ext cx="3600450" cy="965200"/>
        </p:xfrm>
        <a:graphic>
          <a:graphicData uri="http://schemas.openxmlformats.org/presentationml/2006/ole">
            <p:oleObj spid="_x0000_s3074" r:id="rId4" imgW="1422400" imgH="381000" progId="">
              <p:embed/>
            </p:oleObj>
          </a:graphicData>
        </a:graphic>
      </p:graphicFrame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8775" name="Object 7"/>
          <p:cNvGraphicFramePr>
            <a:graphicFrameLocks noChangeAspect="1"/>
          </p:cNvGraphicFramePr>
          <p:nvPr/>
        </p:nvGraphicFramePr>
        <p:xfrm>
          <a:off x="755576" y="3789040"/>
          <a:ext cx="3168650" cy="981075"/>
        </p:xfrm>
        <a:graphic>
          <a:graphicData uri="http://schemas.openxmlformats.org/presentationml/2006/ole">
            <p:oleObj spid="_x0000_s3075" r:id="rId5" imgW="1155700" imgH="419100" progId="">
              <p:embed/>
            </p:oleObj>
          </a:graphicData>
        </a:graphic>
      </p:graphicFrame>
      <p:graphicFrame>
        <p:nvGraphicFramePr>
          <p:cNvPr id="288776" name="Object 8"/>
          <p:cNvGraphicFramePr>
            <a:graphicFrameLocks noChangeAspect="1"/>
          </p:cNvGraphicFramePr>
          <p:nvPr/>
        </p:nvGraphicFramePr>
        <p:xfrm>
          <a:off x="2555776" y="5157192"/>
          <a:ext cx="2808287" cy="957262"/>
        </p:xfrm>
        <a:graphic>
          <a:graphicData uri="http://schemas.openxmlformats.org/presentationml/2006/ole">
            <p:oleObj spid="_x0000_s3076" r:id="rId6" imgW="1231366" imgH="418918" progId="">
              <p:embed/>
            </p:oleObj>
          </a:graphicData>
        </a:graphic>
      </p:graphicFrame>
      <p:sp>
        <p:nvSpPr>
          <p:cNvPr id="3085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8778" name="Object 10"/>
          <p:cNvGraphicFramePr>
            <a:graphicFrameLocks noChangeAspect="1"/>
          </p:cNvGraphicFramePr>
          <p:nvPr/>
        </p:nvGraphicFramePr>
        <p:xfrm>
          <a:off x="3932238" y="2636838"/>
          <a:ext cx="1885950" cy="688975"/>
        </p:xfrm>
        <a:graphic>
          <a:graphicData uri="http://schemas.openxmlformats.org/presentationml/2006/ole">
            <p:oleObj spid="_x0000_s3077" name="Equation" r:id="rId7" imgW="622080" imgH="228600" progId="">
              <p:embed/>
            </p:oleObj>
          </a:graphicData>
        </a:graphic>
      </p:graphicFrame>
      <p:graphicFrame>
        <p:nvGraphicFramePr>
          <p:cNvPr id="288779" name="Object 11"/>
          <p:cNvGraphicFramePr>
            <a:graphicFrameLocks noChangeAspect="1"/>
          </p:cNvGraphicFramePr>
          <p:nvPr/>
        </p:nvGraphicFramePr>
        <p:xfrm>
          <a:off x="900113" y="2636838"/>
          <a:ext cx="1616075" cy="688975"/>
        </p:xfrm>
        <a:graphic>
          <a:graphicData uri="http://schemas.openxmlformats.org/presentationml/2006/ole">
            <p:oleObj spid="_x0000_s3078" name="Equation" r:id="rId8" imgW="533160" imgH="228600" progId="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499992" y="3809520"/>
          <a:ext cx="2952328" cy="947995"/>
        </p:xfrm>
        <a:graphic>
          <a:graphicData uri="http://schemas.openxmlformats.org/presentationml/2006/ole">
            <p:oleObj spid="_x0000_s3080" name="Формула" r:id="rId9" imgW="13842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560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6331EE-9BD3-4106-9877-A388141A34B7}" type="slidenum">
              <a:rPr lang="ru-RU"/>
              <a:pPr/>
              <a:t>22</a:t>
            </a:fld>
            <a:endParaRPr lang="ru-RU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713"/>
            <a:ext cx="8555038" cy="2592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using System;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namespace ConsoleApplication1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{   class Class1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{   static void Main()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</a:t>
            </a:r>
            <a:r>
              <a:rPr lang="ru-RU" sz="1800" dirty="0" smtClean="0">
                <a:latin typeface="+mn-lt"/>
              </a:rPr>
              <a:t>{  </a:t>
            </a:r>
            <a:r>
              <a:rPr lang="ru-RU" sz="1800" dirty="0" err="1" smtClean="0">
                <a:latin typeface="+mn-lt"/>
              </a:rPr>
              <a:t>double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e</a:t>
            </a:r>
            <a:r>
              <a:rPr lang="ru-RU" sz="1800" dirty="0" smtClean="0">
                <a:latin typeface="+mn-lt"/>
              </a:rPr>
              <a:t> = 1e-6;</a:t>
            </a:r>
            <a:r>
              <a:rPr lang="en-US" sz="1800" dirty="0" smtClean="0">
                <a:latin typeface="+mn-lt"/>
              </a:rPr>
              <a:t>	</a:t>
            </a:r>
            <a:r>
              <a:rPr lang="ru-RU" sz="1800" dirty="0" smtClean="0">
                <a:solidFill>
                  <a:srgbClr val="7030A0"/>
                </a:solidFill>
                <a:latin typeface="+mn-lt"/>
              </a:rPr>
              <a:t>            </a:t>
            </a:r>
            <a:r>
              <a:rPr lang="en-US" sz="1800" dirty="0" smtClean="0">
                <a:solidFill>
                  <a:srgbClr val="7030A0"/>
                </a:solidFill>
                <a:latin typeface="+mn-lt"/>
              </a:rPr>
              <a:t>const </a:t>
            </a:r>
            <a:r>
              <a:rPr lang="en-US" sz="1800" dirty="0" err="1" smtClean="0">
                <a:solidFill>
                  <a:srgbClr val="7030A0"/>
                </a:solidFill>
                <a:latin typeface="+mn-lt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1800" dirty="0" err="1" smtClean="0">
                <a:solidFill>
                  <a:srgbClr val="7030A0"/>
                </a:solidFill>
                <a:latin typeface="+mn-lt"/>
              </a:rPr>
              <a:t>iterLimit</a:t>
            </a:r>
            <a:r>
              <a:rPr lang="ru-RU" sz="1800" dirty="0" smtClean="0">
                <a:solidFill>
                  <a:srgbClr val="7030A0"/>
                </a:solidFill>
                <a:latin typeface="+mn-lt"/>
              </a:rPr>
              <a:t> = 500;     </a:t>
            </a:r>
            <a:endParaRPr lang="en-US" sz="1800" dirty="0" smtClean="0">
              <a:solidFill>
                <a:srgbClr val="7030A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</a:t>
            </a:r>
            <a:r>
              <a:rPr lang="en-US" sz="1800" dirty="0" err="1" smtClean="0">
                <a:latin typeface="+mn-lt"/>
              </a:rPr>
              <a:t>Console.WriteLine</a:t>
            </a:r>
            <a:r>
              <a:rPr lang="en-US" sz="1800" dirty="0" smtClean="0">
                <a:latin typeface="+mn-lt"/>
              </a:rPr>
              <a:t>( "</a:t>
            </a:r>
            <a:r>
              <a:rPr lang="ru-RU" sz="1800" dirty="0" smtClean="0">
                <a:latin typeface="+mn-lt"/>
              </a:rPr>
              <a:t>Введите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аргумент</a:t>
            </a:r>
            <a:r>
              <a:rPr lang="en-US" sz="1800" dirty="0" smtClean="0">
                <a:latin typeface="+mn-lt"/>
              </a:rPr>
              <a:t>:"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double x = </a:t>
            </a:r>
            <a:r>
              <a:rPr lang="en-US" sz="1800" dirty="0" err="1" smtClean="0">
                <a:latin typeface="+mn-lt"/>
              </a:rPr>
              <a:t>Convert.ToDouble</a:t>
            </a:r>
            <a:r>
              <a:rPr lang="en-US" sz="1800" dirty="0" smtClean="0">
                <a:latin typeface="+mn-lt"/>
              </a:rPr>
              <a:t>(</a:t>
            </a:r>
            <a:r>
              <a:rPr lang="en-US" sz="1800" dirty="0" err="1" smtClean="0">
                <a:latin typeface="+mn-lt"/>
              </a:rPr>
              <a:t>Console.ReadLine</a:t>
            </a:r>
            <a:r>
              <a:rPr lang="en-US" sz="1800" dirty="0" smtClean="0">
                <a:latin typeface="+mn-lt"/>
              </a:rPr>
              <a:t>());</a:t>
            </a:r>
            <a:endParaRPr lang="ru-RU" sz="1800" dirty="0" smtClean="0">
              <a:latin typeface="+mn-lt"/>
            </a:endParaRPr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Пример: вычисление суммы ряда</a:t>
            </a:r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323850" y="3141663"/>
            <a:ext cx="816133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</a:t>
            </a:r>
            <a:r>
              <a:rPr lang="ru-RU" sz="1800" dirty="0"/>
              <a:t> </a:t>
            </a:r>
            <a:r>
              <a:rPr lang="en-US" sz="1800" dirty="0"/>
              <a:t> </a:t>
            </a:r>
            <a:r>
              <a:rPr lang="en-US" sz="1800" dirty="0" err="1"/>
              <a:t>bool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hlink"/>
                </a:solidFill>
              </a:rPr>
              <a:t>error</a:t>
            </a:r>
            <a:r>
              <a:rPr lang="en-US" sz="1800" dirty="0"/>
              <a:t> = false; </a:t>
            </a:r>
            <a:r>
              <a:rPr lang="ru-RU" sz="1800" dirty="0"/>
              <a:t>         </a:t>
            </a:r>
            <a:r>
              <a:rPr lang="en-US" sz="1800" dirty="0"/>
              <a:t>// </a:t>
            </a:r>
            <a:r>
              <a:rPr lang="ru-RU" sz="1800" dirty="0"/>
              <a:t>признак ошибки</a:t>
            </a:r>
            <a:endParaRPr lang="en-US" sz="1800" dirty="0"/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double c = </a:t>
            </a:r>
            <a:r>
              <a:rPr lang="en-US" sz="1800" dirty="0">
                <a:solidFill>
                  <a:schemeClr val="folHlink"/>
                </a:solidFill>
              </a:rPr>
              <a:t>x</a:t>
            </a:r>
            <a:r>
              <a:rPr lang="en-US" sz="1800" dirty="0"/>
              <a:t>, y = </a:t>
            </a:r>
            <a:r>
              <a:rPr lang="en-US" sz="1800" dirty="0">
                <a:solidFill>
                  <a:schemeClr val="folHlink"/>
                </a:solidFill>
              </a:rPr>
              <a:t>c</a:t>
            </a:r>
            <a:r>
              <a:rPr lang="en-US" sz="1800" dirty="0"/>
              <a:t>;</a:t>
            </a:r>
            <a:r>
              <a:rPr lang="ru-RU" sz="1800" dirty="0"/>
              <a:t>        </a:t>
            </a:r>
            <a:r>
              <a:rPr lang="en-US" sz="1800" dirty="0"/>
              <a:t>// </a:t>
            </a:r>
            <a:r>
              <a:rPr lang="ru-RU" sz="1800" dirty="0"/>
              <a:t>член ряда и сумма ряда</a:t>
            </a:r>
            <a:endParaRPr lang="en-US" sz="1800" dirty="0"/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for ( </a:t>
            </a:r>
            <a:r>
              <a:rPr lang="en-US" sz="1800" dirty="0" err="1"/>
              <a:t>int</a:t>
            </a:r>
            <a:r>
              <a:rPr lang="en-US" sz="1800" dirty="0"/>
              <a:t> n = 1; </a:t>
            </a:r>
            <a:r>
              <a:rPr lang="en-US" sz="1800" dirty="0" err="1"/>
              <a:t>Math.Abs</a:t>
            </a:r>
            <a:r>
              <a:rPr lang="en-US" sz="1800" dirty="0"/>
              <a:t>(c) &gt; e; n++ )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{  </a:t>
            </a:r>
            <a:r>
              <a:rPr lang="ru-RU" sz="1800" dirty="0"/>
              <a:t>  </a:t>
            </a:r>
            <a:r>
              <a:rPr lang="en-US" sz="1800" dirty="0"/>
              <a:t>c *= -</a:t>
            </a:r>
            <a:r>
              <a:rPr lang="ru-RU" sz="1800" dirty="0"/>
              <a:t> </a:t>
            </a:r>
            <a:r>
              <a:rPr lang="en-US" sz="1800" dirty="0">
                <a:solidFill>
                  <a:schemeClr val="folHlink"/>
                </a:solidFill>
              </a:rPr>
              <a:t>x * x / </a:t>
            </a:r>
            <a:r>
              <a:rPr lang="ru-RU" sz="1800" dirty="0">
                <a:solidFill>
                  <a:schemeClr val="folHlink"/>
                </a:solidFill>
              </a:rPr>
              <a:t>((</a:t>
            </a:r>
            <a:r>
              <a:rPr lang="en-US" sz="1800" dirty="0">
                <a:solidFill>
                  <a:schemeClr val="folHlink"/>
                </a:solidFill>
              </a:rPr>
              <a:t>2 </a:t>
            </a:r>
            <a:r>
              <a:rPr lang="ru-RU" sz="1800" dirty="0">
                <a:solidFill>
                  <a:schemeClr val="folHlink"/>
                </a:solidFill>
              </a:rPr>
              <a:t>*</a:t>
            </a:r>
            <a:r>
              <a:rPr lang="en-US" sz="1800" dirty="0">
                <a:solidFill>
                  <a:schemeClr val="folHlink"/>
                </a:solidFill>
              </a:rPr>
              <a:t> n </a:t>
            </a:r>
            <a:r>
              <a:rPr lang="ru-RU" sz="1800" dirty="0">
                <a:solidFill>
                  <a:schemeClr val="folHlink"/>
                </a:solidFill>
              </a:rPr>
              <a:t>) *</a:t>
            </a:r>
            <a:r>
              <a:rPr lang="en-US" sz="1800" dirty="0">
                <a:solidFill>
                  <a:schemeClr val="folHlink"/>
                </a:solidFill>
              </a:rPr>
              <a:t> ( 2 * n + 1 )</a:t>
            </a:r>
            <a:r>
              <a:rPr lang="ru-RU" sz="1800" dirty="0">
                <a:solidFill>
                  <a:schemeClr val="folHlink"/>
                </a:solidFill>
              </a:rPr>
              <a:t>)</a:t>
            </a:r>
            <a:r>
              <a:rPr lang="en-US" sz="1800" dirty="0"/>
              <a:t>;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    </a:t>
            </a:r>
            <a:r>
              <a:rPr lang="ru-RU" sz="1800" dirty="0"/>
              <a:t>  </a:t>
            </a:r>
            <a:r>
              <a:rPr lang="en-US" sz="1800" dirty="0"/>
              <a:t>y += c;  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    </a:t>
            </a:r>
            <a:r>
              <a:rPr lang="ru-RU" sz="1800" dirty="0"/>
              <a:t>  </a:t>
            </a:r>
            <a:r>
              <a:rPr lang="en-US" sz="1800" dirty="0"/>
              <a:t>if ( n &gt; </a:t>
            </a:r>
            <a:r>
              <a:rPr lang="en-US" sz="1800" dirty="0" err="1"/>
              <a:t>iterLimit</a:t>
            </a:r>
            <a:r>
              <a:rPr lang="en-US" sz="1800" dirty="0"/>
              <a:t> ) { </a:t>
            </a:r>
            <a:r>
              <a:rPr lang="en-US" sz="1800" dirty="0">
                <a:solidFill>
                  <a:schemeClr val="hlink"/>
                </a:solidFill>
              </a:rPr>
              <a:t>error</a:t>
            </a:r>
            <a:r>
              <a:rPr lang="en-US" sz="1800" dirty="0"/>
              <a:t> = true; break; }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}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if ( </a:t>
            </a:r>
            <a:r>
              <a:rPr lang="en-US" sz="1800" dirty="0">
                <a:solidFill>
                  <a:schemeClr val="hlink"/>
                </a:solidFill>
              </a:rPr>
              <a:t>error </a:t>
            </a:r>
            <a:r>
              <a:rPr lang="en-US" sz="1800" dirty="0"/>
              <a:t>) </a:t>
            </a:r>
            <a:r>
              <a:rPr lang="en-US" sz="1800" dirty="0" err="1"/>
              <a:t>Console.WriteLine</a:t>
            </a:r>
            <a:r>
              <a:rPr lang="en-US" sz="1800" dirty="0"/>
              <a:t>( "</a:t>
            </a:r>
            <a:r>
              <a:rPr lang="en-US" sz="1800" dirty="0" err="1"/>
              <a:t>Ряд</a:t>
            </a:r>
            <a:r>
              <a:rPr lang="en-US" sz="1800" dirty="0"/>
              <a:t> </a:t>
            </a:r>
            <a:r>
              <a:rPr lang="en-US" sz="1800" dirty="0" err="1"/>
              <a:t>расходится</a:t>
            </a:r>
            <a:r>
              <a:rPr lang="en-US" sz="1800" dirty="0"/>
              <a:t>" ); 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           else          </a:t>
            </a:r>
            <a:r>
              <a:rPr lang="en-US" sz="1800" dirty="0" err="1"/>
              <a:t>Console.WriteLine</a:t>
            </a:r>
            <a:r>
              <a:rPr lang="en-US" sz="1800" dirty="0"/>
              <a:t>( "</a:t>
            </a:r>
            <a:r>
              <a:rPr lang="en-US" sz="1800" dirty="0" err="1"/>
              <a:t>Сумма</a:t>
            </a:r>
            <a:r>
              <a:rPr lang="en-US" sz="1800" dirty="0"/>
              <a:t> </a:t>
            </a:r>
            <a:r>
              <a:rPr lang="en-US" sz="1800" dirty="0" err="1"/>
              <a:t>ряда</a:t>
            </a:r>
            <a:r>
              <a:rPr lang="en-US" sz="1800" dirty="0"/>
              <a:t> - " + y );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}}}</a:t>
            </a:r>
            <a:r>
              <a:rPr lang="ru-RU" sz="1800" dirty="0"/>
              <a:t>  </a:t>
            </a:r>
            <a:r>
              <a:rPr lang="en-US" sz="1800" dirty="0"/>
              <a:t>end</a:t>
            </a:r>
            <a:r>
              <a:rPr lang="ru-RU" sz="1800" dirty="0"/>
              <a:t>.</a:t>
            </a:r>
          </a:p>
        </p:txBody>
      </p:sp>
      <p:sp>
        <p:nvSpPr>
          <p:cNvPr id="310282" name="AutoShape 10"/>
          <p:cNvSpPr>
            <a:spLocks noChangeArrowheads="1"/>
          </p:cNvSpPr>
          <p:nvPr/>
        </p:nvSpPr>
        <p:spPr bwMode="auto">
          <a:xfrm rot="5400000" flipH="1">
            <a:off x="5748338" y="3543300"/>
            <a:ext cx="1530350" cy="2454275"/>
          </a:xfrm>
          <a:custGeom>
            <a:avLst/>
            <a:gdLst>
              <a:gd name="T0" fmla="*/ 765175 w 21600"/>
              <a:gd name="T1" fmla="*/ 0 h 21600"/>
              <a:gd name="T2" fmla="*/ 43077 w 21600"/>
              <a:gd name="T3" fmla="*/ 1107378 h 21600"/>
              <a:gd name="T4" fmla="*/ 765175 w 21600"/>
              <a:gd name="T5" fmla="*/ 125895 h 21600"/>
              <a:gd name="T6" fmla="*/ 1487273 w 21600"/>
              <a:gd name="T7" fmla="*/ 1107378 h 21600"/>
              <a:gd name="T8" fmla="*/ 0 60000 65536"/>
              <a:gd name="T9" fmla="*/ 0 60000 65536"/>
              <a:gd name="T10" fmla="*/ 0 60000 65536"/>
              <a:gd name="T11" fmla="*/ 0 60000 65536"/>
              <a:gd name="T12" fmla="*/ 169 w 21600"/>
              <a:gd name="T13" fmla="*/ 0 h 21600"/>
              <a:gd name="T14" fmla="*/ 21431 w 21600"/>
              <a:gd name="T15" fmla="*/ 1251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159" y="9803"/>
                </a:moveTo>
                <a:cubicBezTo>
                  <a:pt x="1670" y="4862"/>
                  <a:pt x="5833" y="1107"/>
                  <a:pt x="10800" y="1108"/>
                </a:cubicBezTo>
                <a:cubicBezTo>
                  <a:pt x="15766" y="1108"/>
                  <a:pt x="19929" y="4862"/>
                  <a:pt x="20440" y="9803"/>
                </a:cubicBezTo>
                <a:lnTo>
                  <a:pt x="21542" y="9689"/>
                </a:lnTo>
                <a:cubicBezTo>
                  <a:pt x="20973" y="4183"/>
                  <a:pt x="16334" y="-1"/>
                  <a:pt x="10799" y="0"/>
                </a:cubicBezTo>
                <a:cubicBezTo>
                  <a:pt x="5265" y="0"/>
                  <a:pt x="626" y="4183"/>
                  <a:pt x="57" y="9689"/>
                </a:cubicBezTo>
                <a:close/>
              </a:path>
            </a:pathLst>
          </a:custGeom>
          <a:solidFill>
            <a:schemeClr val="accent1">
              <a:alpha val="2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0283" name="AutoShape 11"/>
          <p:cNvSpPr>
            <a:spLocks noChangeArrowheads="1"/>
          </p:cNvSpPr>
          <p:nvPr/>
        </p:nvSpPr>
        <p:spPr bwMode="auto">
          <a:xfrm rot="5400000">
            <a:off x="7041356" y="4920457"/>
            <a:ext cx="649287" cy="977900"/>
          </a:xfrm>
          <a:custGeom>
            <a:avLst/>
            <a:gdLst>
              <a:gd name="T0" fmla="*/ 535542 w 21600"/>
              <a:gd name="T1" fmla="*/ 0 h 21600"/>
              <a:gd name="T2" fmla="*/ 535542 w 21600"/>
              <a:gd name="T3" fmla="*/ 550431 h 21600"/>
              <a:gd name="T4" fmla="*/ 21943 w 21600"/>
              <a:gd name="T5" fmla="*/ 977900 h 21600"/>
              <a:gd name="T6" fmla="*/ 649287 w 21600"/>
              <a:gd name="T7" fmla="*/ 275215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5365 h 21600"/>
              <a:gd name="T14" fmla="*/ 21156 w 21600"/>
              <a:gd name="T15" fmla="*/ 679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7816" y="0"/>
                </a:lnTo>
                <a:lnTo>
                  <a:pt x="17816" y="5365"/>
                </a:lnTo>
                <a:lnTo>
                  <a:pt x="12427" y="5365"/>
                </a:lnTo>
                <a:cubicBezTo>
                  <a:pt x="5564" y="5365"/>
                  <a:pt x="0" y="8406"/>
                  <a:pt x="0" y="12158"/>
                </a:cubicBezTo>
                <a:lnTo>
                  <a:pt x="0" y="21600"/>
                </a:lnTo>
                <a:lnTo>
                  <a:pt x="1460" y="21600"/>
                </a:lnTo>
                <a:lnTo>
                  <a:pt x="1460" y="12158"/>
                </a:lnTo>
                <a:cubicBezTo>
                  <a:pt x="1460" y="9195"/>
                  <a:pt x="6370" y="6793"/>
                  <a:pt x="12427" y="6793"/>
                </a:cubicBezTo>
                <a:lnTo>
                  <a:pt x="17816" y="6793"/>
                </a:lnTo>
                <a:lnTo>
                  <a:pt x="17816" y="12158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0284" name="AutoShape 12"/>
          <p:cNvSpPr>
            <a:spLocks noChangeArrowheads="1"/>
          </p:cNvSpPr>
          <p:nvPr/>
        </p:nvSpPr>
        <p:spPr bwMode="auto">
          <a:xfrm rot="16408678" flipH="1">
            <a:off x="601663" y="3546475"/>
            <a:ext cx="1574800" cy="2425700"/>
          </a:xfrm>
          <a:custGeom>
            <a:avLst/>
            <a:gdLst>
              <a:gd name="T0" fmla="*/ 787400 w 21600"/>
              <a:gd name="T1" fmla="*/ 0 h 21600"/>
              <a:gd name="T2" fmla="*/ 44328 w 21600"/>
              <a:gd name="T3" fmla="*/ 1094485 h 21600"/>
              <a:gd name="T4" fmla="*/ 787400 w 21600"/>
              <a:gd name="T5" fmla="*/ 124429 h 21600"/>
              <a:gd name="T6" fmla="*/ 1530472 w 21600"/>
              <a:gd name="T7" fmla="*/ 1094485 h 21600"/>
              <a:gd name="T8" fmla="*/ 0 60000 65536"/>
              <a:gd name="T9" fmla="*/ 0 60000 65536"/>
              <a:gd name="T10" fmla="*/ 0 60000 65536"/>
              <a:gd name="T11" fmla="*/ 0 60000 65536"/>
              <a:gd name="T12" fmla="*/ 169 w 21600"/>
              <a:gd name="T13" fmla="*/ 0 h 21600"/>
              <a:gd name="T14" fmla="*/ 21431 w 21600"/>
              <a:gd name="T15" fmla="*/ 1251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159" y="9803"/>
                </a:moveTo>
                <a:cubicBezTo>
                  <a:pt x="1670" y="4862"/>
                  <a:pt x="5833" y="1107"/>
                  <a:pt x="10800" y="1108"/>
                </a:cubicBezTo>
                <a:cubicBezTo>
                  <a:pt x="15766" y="1108"/>
                  <a:pt x="19929" y="4862"/>
                  <a:pt x="20440" y="9803"/>
                </a:cubicBezTo>
                <a:lnTo>
                  <a:pt x="21542" y="9689"/>
                </a:lnTo>
                <a:cubicBezTo>
                  <a:pt x="20973" y="4183"/>
                  <a:pt x="16334" y="-1"/>
                  <a:pt x="10799" y="0"/>
                </a:cubicBezTo>
                <a:cubicBezTo>
                  <a:pt x="5265" y="0"/>
                  <a:pt x="626" y="4183"/>
                  <a:pt x="57" y="9689"/>
                </a:cubicBezTo>
                <a:close/>
              </a:path>
            </a:pathLst>
          </a:custGeom>
          <a:solidFill>
            <a:schemeClr val="accent1">
              <a:alpha val="2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81" grpId="0"/>
      <p:bldP spid="310282" grpId="0" animBg="1"/>
      <p:bldP spid="310283" grpId="0" animBg="1"/>
      <p:bldP spid="3102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662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500CFA-7B63-4C80-9ABC-6A67A492A0DB}" type="slidenum">
              <a:rPr lang="ru-RU"/>
              <a:pPr/>
              <a:t>23</a:t>
            </a:fld>
            <a:endParaRPr lang="ru-RU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Оператор return 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1728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завершает выполнение функции и передает управление в точку ее вызова:</a:t>
            </a:r>
            <a:endParaRPr lang="ru-RU" b="1" smtClean="0"/>
          </a:p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return [ выражение ];</a:t>
            </a:r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395288" y="2416830"/>
            <a:ext cx="8567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r>
              <a:rPr lang="ru-RU" sz="2800">
                <a:solidFill>
                  <a:schemeClr val="tx2"/>
                </a:solidFill>
              </a:rPr>
              <a:t>Оператор goto </a:t>
            </a:r>
          </a:p>
        </p:txBody>
      </p:sp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323850" y="3068638"/>
            <a:ext cx="8626475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dirty="0" smtClean="0"/>
              <a:t>1)</a:t>
            </a:r>
            <a:r>
              <a:rPr lang="ru-RU" sz="2000" b="1" dirty="0" smtClean="0"/>
              <a:t>  </a:t>
            </a:r>
            <a:r>
              <a:rPr lang="ru-RU" sz="2000" b="1" dirty="0" err="1" smtClean="0"/>
              <a:t>goto</a:t>
            </a:r>
            <a:r>
              <a:rPr lang="ru-RU" sz="2000" b="1" dirty="0" smtClean="0"/>
              <a:t> </a:t>
            </a:r>
            <a:r>
              <a:rPr lang="ru-RU" sz="2000" b="1" dirty="0"/>
              <a:t>метка;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dirty="0"/>
              <a:t>В теле той же функции должна присутствовать ровно одна конструкция вида: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b="1" dirty="0"/>
              <a:t>метка: оператор;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2000" b="1" dirty="0"/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dirty="0" smtClean="0"/>
              <a:t>2) </a:t>
            </a:r>
            <a:r>
              <a:rPr lang="ru-RU" sz="2000" b="1" dirty="0" err="1" smtClean="0"/>
              <a:t>goto</a:t>
            </a:r>
            <a:r>
              <a:rPr lang="ru-RU" sz="2000" b="1" dirty="0" smtClean="0"/>
              <a:t> </a:t>
            </a:r>
            <a:r>
              <a:rPr lang="ru-RU" sz="2000" b="1" dirty="0" err="1"/>
              <a:t>case</a:t>
            </a:r>
            <a:r>
              <a:rPr lang="ru-RU" sz="2000" b="1" dirty="0"/>
              <a:t> </a:t>
            </a:r>
            <a:r>
              <a:rPr lang="ru-RU" sz="2000" b="1" dirty="0" err="1"/>
              <a:t>константное_выражение</a:t>
            </a:r>
            <a:r>
              <a:rPr lang="ru-RU" sz="2000" b="1" dirty="0"/>
              <a:t>;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dirty="0" smtClean="0"/>
              <a:t>3) </a:t>
            </a:r>
            <a:r>
              <a:rPr lang="ru-RU" sz="2000" b="1" dirty="0" err="1" smtClean="0"/>
              <a:t>goto</a:t>
            </a:r>
            <a:r>
              <a:rPr lang="ru-RU" sz="2000" b="1" dirty="0" smtClean="0"/>
              <a:t> </a:t>
            </a:r>
            <a:r>
              <a:rPr lang="ru-RU" sz="2000" b="1" dirty="0" err="1"/>
              <a:t>default</a:t>
            </a:r>
            <a:r>
              <a:rPr lang="ru-RU" sz="2000" b="1" dirty="0"/>
              <a:t>;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867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9413E0-18A1-4A93-B07F-DE41F672E8E5}" type="slidenum">
              <a:rPr lang="ru-RU"/>
              <a:pPr/>
              <a:t>24</a:t>
            </a:fld>
            <a:endParaRPr lang="ru-RU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Обработка ошибок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36613"/>
            <a:ext cx="8064500" cy="547211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None/>
            </a:pPr>
            <a:r>
              <a:rPr lang="ru-RU" sz="2000" dirty="0" smtClean="0">
                <a:latin typeface="+mn-lt"/>
              </a:rPr>
              <a:t>Возможные действия при ошибке:</a:t>
            </a:r>
          </a:p>
          <a:p>
            <a:pPr eaLnBrk="1" hangingPunct="1">
              <a:lnSpc>
                <a:spcPct val="115000"/>
              </a:lnSpc>
            </a:pPr>
            <a:r>
              <a:rPr lang="ru-RU" sz="2000" dirty="0" smtClean="0">
                <a:latin typeface="+mn-lt"/>
              </a:rPr>
              <a:t>прервать выполнение программы;</a:t>
            </a:r>
          </a:p>
          <a:p>
            <a:pPr eaLnBrk="1" hangingPunct="1">
              <a:lnSpc>
                <a:spcPct val="115000"/>
              </a:lnSpc>
            </a:pPr>
            <a:r>
              <a:rPr lang="ru-RU" sz="2000" dirty="0" smtClean="0">
                <a:latin typeface="+mn-lt"/>
              </a:rPr>
              <a:t>возвратить значение, означающее «ошибка»;</a:t>
            </a:r>
          </a:p>
          <a:p>
            <a:pPr eaLnBrk="1" hangingPunct="1">
              <a:lnSpc>
                <a:spcPct val="115000"/>
              </a:lnSpc>
            </a:pPr>
            <a:r>
              <a:rPr lang="ru-RU" sz="2000" dirty="0" smtClean="0">
                <a:latin typeface="+mn-lt"/>
              </a:rPr>
              <a:t>вывести сообщение об ошибке и вернуть вызывающей программе некоторое приемлемое значение, которое позволит ей продолжать работу</a:t>
            </a:r>
            <a:r>
              <a:rPr lang="en-US" sz="2000" dirty="0" smtClean="0">
                <a:latin typeface="+mn-lt"/>
              </a:rPr>
              <a:t>;</a:t>
            </a:r>
            <a:endParaRPr lang="ru-RU" sz="2000" dirty="0" smtClean="0">
              <a:latin typeface="+mn-lt"/>
            </a:endParaRPr>
          </a:p>
          <a:p>
            <a:pPr eaLnBrk="1" hangingPunct="1">
              <a:lnSpc>
                <a:spcPct val="115000"/>
              </a:lnSpc>
            </a:pPr>
            <a:r>
              <a:rPr lang="ru-RU" sz="2000" dirty="0" smtClean="0">
                <a:latin typeface="+mn-lt"/>
              </a:rPr>
              <a:t>выбросить исключение.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15000"/>
              </a:lnSpc>
            </a:pP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15000"/>
              </a:lnSpc>
            </a:pP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Исключения генерирует либо система выполнения, либо программист с помощью оператора </a:t>
            </a:r>
            <a:r>
              <a:rPr lang="ru-RU" sz="2000" dirty="0" err="1" smtClean="0">
                <a:solidFill>
                  <a:schemeClr val="hlink"/>
                </a:solidFill>
                <a:latin typeface="+mn-lt"/>
              </a:rPr>
              <a:t>throw</a:t>
            </a:r>
            <a:r>
              <a:rPr lang="ru-RU" sz="2000" dirty="0" smtClean="0">
                <a:latin typeface="+mn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1780"/>
            <a:ext cx="8567737" cy="523220"/>
          </a:xfrm>
        </p:spPr>
        <p:txBody>
          <a:bodyPr/>
          <a:lstStyle/>
          <a:p>
            <a:r>
              <a:rPr lang="ru-RU" dirty="0" smtClean="0"/>
              <a:t>Простая </a:t>
            </a:r>
            <a:r>
              <a:rPr lang="ru-RU" dirty="0" smtClean="0"/>
              <a:t>проверка </a:t>
            </a:r>
            <a:r>
              <a:rPr lang="ru-RU" dirty="0" smtClean="0"/>
              <a:t>ввода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91B4C-BB14-4E0A-9D7D-8E9828D94555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764704"/>
            <a:ext cx="8136904" cy="255454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// </a:t>
            </a:r>
            <a:r>
              <a:rPr lang="ru-RU" sz="2000" dirty="0" smtClean="0">
                <a:solidFill>
                  <a:srgbClr val="006600"/>
                </a:solidFill>
              </a:rPr>
              <a:t>пример проверки </a:t>
            </a:r>
            <a:r>
              <a:rPr lang="ru-RU" sz="2000" dirty="0" smtClean="0">
                <a:solidFill>
                  <a:srgbClr val="006600"/>
                </a:solidFill>
              </a:rPr>
              <a:t>формата вводимого значения:</a:t>
            </a:r>
            <a:endParaRPr lang="ru-RU" sz="2000" dirty="0" smtClean="0">
              <a:solidFill>
                <a:srgbClr val="006600"/>
              </a:solidFill>
            </a:endParaRPr>
          </a:p>
          <a:p>
            <a:endParaRPr lang="ru-RU" sz="2000" dirty="0" smtClean="0"/>
          </a:p>
          <a:p>
            <a:r>
              <a:rPr lang="en-US" sz="2000" dirty="0" smtClean="0"/>
              <a:t>double a;</a:t>
            </a:r>
          </a:p>
          <a:p>
            <a:r>
              <a:rPr lang="en-US" sz="2000" dirty="0" smtClean="0"/>
              <a:t>if (</a:t>
            </a:r>
            <a:r>
              <a:rPr lang="en-US" sz="2000" b="1" dirty="0" smtClean="0"/>
              <a:t>!</a:t>
            </a:r>
            <a:r>
              <a:rPr lang="en-US" sz="2000" dirty="0" smtClean="0"/>
              <a:t> </a:t>
            </a:r>
            <a:r>
              <a:rPr lang="en-US" sz="2000" dirty="0" err="1" smtClean="0"/>
              <a:t>double.TryParse</a:t>
            </a:r>
            <a:r>
              <a:rPr lang="en-US" sz="2000" dirty="0" smtClean="0"/>
              <a:t>(</a:t>
            </a:r>
            <a:r>
              <a:rPr lang="en-US" sz="2000" dirty="0" err="1" smtClean="0"/>
              <a:t>Console.ReadLine</a:t>
            </a:r>
            <a:r>
              <a:rPr lang="en-US" sz="2000" dirty="0" smtClean="0"/>
              <a:t>(), </a:t>
            </a:r>
            <a:r>
              <a:rPr lang="en-US" sz="2000" b="1" dirty="0" smtClean="0"/>
              <a:t>out a</a:t>
            </a:r>
            <a:r>
              <a:rPr lang="en-US" sz="2000" dirty="0" smtClean="0"/>
              <a:t>)</a:t>
            </a:r>
            <a:r>
              <a:rPr lang="ru-RU" sz="2000" dirty="0" smtClean="0"/>
              <a:t> </a:t>
            </a:r>
            <a:r>
              <a:rPr lang="en-US" sz="2000" dirty="0" smtClean="0"/>
              <a:t>) </a:t>
            </a:r>
            <a:r>
              <a:rPr lang="ru-RU" sz="2000" dirty="0" smtClean="0"/>
              <a:t>    </a:t>
            </a:r>
          </a:p>
          <a:p>
            <a:r>
              <a:rPr lang="ru-RU" sz="2000" dirty="0" smtClean="0"/>
              <a:t>     </a:t>
            </a:r>
            <a:r>
              <a:rPr lang="en-US" sz="2000" dirty="0" smtClean="0"/>
              <a:t>{</a:t>
            </a:r>
            <a:r>
              <a:rPr lang="en-US" sz="2000" dirty="0" err="1" smtClean="0"/>
              <a:t>Console.WriteLine</a:t>
            </a:r>
            <a:r>
              <a:rPr lang="en-US" sz="2000" dirty="0" smtClean="0"/>
              <a:t>("</a:t>
            </a:r>
            <a:r>
              <a:rPr lang="ru-RU" sz="2000" dirty="0" smtClean="0"/>
              <a:t> Неверный </a:t>
            </a:r>
            <a:r>
              <a:rPr lang="en-US" sz="2000" dirty="0" smtClean="0"/>
              <a:t> </a:t>
            </a:r>
            <a:r>
              <a:rPr lang="ru-RU" sz="2000" dirty="0" smtClean="0"/>
              <a:t>формат </a:t>
            </a:r>
            <a:r>
              <a:rPr lang="en-US" sz="2000" dirty="0" smtClean="0"/>
              <a:t>"); return; }</a:t>
            </a:r>
          </a:p>
          <a:p>
            <a:endParaRPr lang="ru-RU" sz="2000" dirty="0" smtClean="0"/>
          </a:p>
          <a:p>
            <a:r>
              <a:rPr lang="en-US" sz="2000" dirty="0" smtClean="0">
                <a:solidFill>
                  <a:srgbClr val="006600"/>
                </a:solidFill>
              </a:rPr>
              <a:t>//</a:t>
            </a:r>
            <a:r>
              <a:rPr lang="ru-RU" sz="2000" dirty="0" smtClean="0">
                <a:solidFill>
                  <a:srgbClr val="006600"/>
                </a:solidFill>
              </a:rPr>
              <a:t> при вводе более одного значения предпочтительнее </a:t>
            </a:r>
          </a:p>
          <a:p>
            <a:r>
              <a:rPr lang="en-US" sz="2000" dirty="0" smtClean="0">
                <a:solidFill>
                  <a:srgbClr val="006600"/>
                </a:solidFill>
              </a:rPr>
              <a:t>// </a:t>
            </a:r>
            <a:r>
              <a:rPr lang="ru-RU" sz="2000" dirty="0" smtClean="0">
                <a:solidFill>
                  <a:srgbClr val="006600"/>
                </a:solidFill>
              </a:rPr>
              <a:t>использовать механизм исключений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356992"/>
            <a:ext cx="8136904" cy="31700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r>
              <a:rPr lang="en-US" sz="2000" dirty="0" smtClean="0">
                <a:solidFill>
                  <a:srgbClr val="006600"/>
                </a:solidFill>
              </a:rPr>
              <a:t>// </a:t>
            </a:r>
            <a:r>
              <a:rPr lang="ru-RU" sz="2000" dirty="0" smtClean="0">
                <a:solidFill>
                  <a:srgbClr val="006600"/>
                </a:solidFill>
              </a:rPr>
              <a:t>пример проверки допустимости значения:</a:t>
            </a:r>
          </a:p>
          <a:p>
            <a:endParaRPr lang="ru-RU" sz="2000" dirty="0" smtClean="0"/>
          </a:p>
          <a:p>
            <a:r>
              <a:rPr lang="en-US" sz="2000" dirty="0" smtClean="0"/>
              <a:t>double</a:t>
            </a:r>
            <a:r>
              <a:rPr lang="ru-RU" sz="2000" dirty="0" smtClean="0"/>
              <a:t> </a:t>
            </a:r>
            <a:r>
              <a:rPr lang="en-US" sz="2000" dirty="0" smtClean="0"/>
              <a:t>a = </a:t>
            </a:r>
            <a:r>
              <a:rPr lang="en-US" sz="2000" dirty="0" err="1" smtClean="0"/>
              <a:t>double.Parse</a:t>
            </a:r>
            <a:r>
              <a:rPr lang="en-US" sz="2000" dirty="0" smtClean="0"/>
              <a:t>(</a:t>
            </a:r>
            <a:r>
              <a:rPr lang="en-US" sz="2000" dirty="0" err="1" smtClean="0"/>
              <a:t>Console.ReadLine</a:t>
            </a:r>
            <a:r>
              <a:rPr lang="en-US" sz="2000" dirty="0" smtClean="0"/>
              <a:t>());</a:t>
            </a:r>
          </a:p>
          <a:p>
            <a:r>
              <a:rPr lang="ru-RU" sz="2000" dirty="0" smtClean="0"/>
              <a:t>...</a:t>
            </a:r>
          </a:p>
          <a:p>
            <a:r>
              <a:rPr lang="en-US" sz="2000" dirty="0" smtClean="0"/>
              <a:t>if </a:t>
            </a:r>
            <a:r>
              <a:rPr lang="en-US" sz="2000" b="1" dirty="0" smtClean="0"/>
              <a:t>( a &lt;= 0</a:t>
            </a:r>
            <a:r>
              <a:rPr lang="en-US" sz="2000" dirty="0" smtClean="0"/>
              <a:t> )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ru-RU" sz="2000" dirty="0" smtClean="0"/>
              <a:t>  </a:t>
            </a:r>
            <a:r>
              <a:rPr lang="en-US" sz="2000" dirty="0" smtClean="0"/>
              <a:t>{ </a:t>
            </a:r>
            <a:r>
              <a:rPr lang="en-US" sz="2000" dirty="0" err="1" smtClean="0"/>
              <a:t>Console.WriteLine</a:t>
            </a:r>
            <a:r>
              <a:rPr lang="en-US" sz="2000" dirty="0" smtClean="0"/>
              <a:t>(</a:t>
            </a:r>
            <a:r>
              <a:rPr lang="ru-RU" sz="2000" dirty="0" smtClean="0"/>
              <a:t>"</a:t>
            </a:r>
            <a:r>
              <a:rPr lang="ru-RU" sz="2000" dirty="0" smtClean="0"/>
              <a:t>Неверное </a:t>
            </a:r>
            <a:r>
              <a:rPr lang="en-US" sz="2000" dirty="0" smtClean="0"/>
              <a:t> </a:t>
            </a:r>
            <a:r>
              <a:rPr lang="ru-RU" sz="2000" dirty="0" smtClean="0"/>
              <a:t>значение (</a:t>
            </a:r>
            <a:r>
              <a:rPr lang="en-US" sz="2000" dirty="0" smtClean="0"/>
              <a:t>&lt;= 0)" 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ru-RU" sz="2000" dirty="0" smtClean="0"/>
              <a:t>   </a:t>
            </a:r>
            <a:r>
              <a:rPr lang="en-US" sz="2000" dirty="0" smtClean="0"/>
              <a:t>return;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ru-RU" sz="2000" dirty="0" smtClean="0"/>
              <a:t>  </a:t>
            </a:r>
            <a:r>
              <a:rPr lang="en-US" sz="2000" dirty="0" smtClean="0"/>
              <a:t>}</a:t>
            </a:r>
            <a:endParaRPr lang="en-US" sz="2000" dirty="0" smtClean="0"/>
          </a:p>
          <a:p>
            <a:endParaRPr lang="ru-RU" sz="2000" dirty="0"/>
          </a:p>
        </p:txBody>
      </p:sp>
      <p:sp>
        <p:nvSpPr>
          <p:cNvPr id="8" name="Выноска-облако 7"/>
          <p:cNvSpPr/>
          <p:nvPr/>
        </p:nvSpPr>
        <p:spPr bwMode="auto">
          <a:xfrm>
            <a:off x="6479704" y="548680"/>
            <a:ext cx="2664296" cy="1008112"/>
          </a:xfrm>
          <a:prstGeom prst="cloudCallout">
            <a:avLst>
              <a:gd name="adj1" fmla="val -20387"/>
              <a:gd name="adj2" fmla="val 94305"/>
            </a:avLst>
          </a:prstGeom>
          <a:gradFill flip="none" rotWithShape="1">
            <a:gsLst>
              <a:gs pos="0">
                <a:srgbClr val="EBF5FF">
                  <a:shade val="30000"/>
                  <a:satMod val="115000"/>
                </a:srgbClr>
              </a:gs>
              <a:gs pos="50000">
                <a:srgbClr val="EBF5FF">
                  <a:shade val="67500"/>
                  <a:satMod val="115000"/>
                </a:srgbClr>
              </a:gs>
              <a:gs pos="100000">
                <a:srgbClr val="EBF5FF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гуманно!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Выноска-облако 8"/>
          <p:cNvSpPr/>
          <p:nvPr/>
        </p:nvSpPr>
        <p:spPr bwMode="auto">
          <a:xfrm>
            <a:off x="2195736" y="5661248"/>
            <a:ext cx="4392488" cy="1008112"/>
          </a:xfrm>
          <a:prstGeom prst="cloudCallout">
            <a:avLst>
              <a:gd name="adj1" fmla="val -50696"/>
              <a:gd name="adj2" fmla="val -41162"/>
            </a:avLst>
          </a:prstGeom>
          <a:gradFill flip="none" rotWithShape="1">
            <a:gsLst>
              <a:gs pos="0">
                <a:srgbClr val="EBF5FF">
                  <a:shade val="30000"/>
                  <a:satMod val="115000"/>
                </a:srgbClr>
              </a:gs>
              <a:gs pos="50000">
                <a:srgbClr val="EBF5FF">
                  <a:shade val="67500"/>
                  <a:satMod val="115000"/>
                </a:srgbClr>
              </a:gs>
              <a:gs pos="100000">
                <a:srgbClr val="EBF5FF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не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человеколюбиво!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ввода с помощью цикла</a:t>
            </a:r>
            <a:r>
              <a:rPr lang="en-US" dirty="0" smtClean="0"/>
              <a:t> do-while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+mn-lt"/>
              </a:rPr>
              <a:t>using System;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+mn-lt"/>
              </a:rPr>
              <a:t>namespace ConsoleApplication1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+mn-lt"/>
              </a:rPr>
              <a:t>{   class Program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+mn-lt"/>
              </a:rPr>
              <a:t>    {   static void Main()</a:t>
            </a:r>
            <a:r>
              <a:rPr lang="ru-RU" sz="2000" dirty="0" smtClean="0">
                <a:solidFill>
                  <a:schemeClr val="bg1">
                    <a:lumMod val="25000"/>
                  </a:schemeClr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+mn-lt"/>
              </a:rPr>
              <a:t> {</a:t>
            </a:r>
            <a:endParaRPr lang="ru-RU" sz="2000" dirty="0" smtClean="0">
              <a:solidFill>
                <a:schemeClr val="bg1">
                  <a:lumMod val="25000"/>
                </a:schemeClr>
              </a:solidFill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            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const 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int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max_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attempts</a:t>
            </a:r>
            <a:r>
              <a:rPr lang="ru-RU" sz="20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+mn-lt"/>
              </a:rPr>
              <a:t>= 3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            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int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i</a:t>
            </a:r>
            <a:r>
              <a:rPr lang="ru-RU" sz="2000" dirty="0" smtClean="0">
                <a:solidFill>
                  <a:srgbClr val="7030A0"/>
                </a:solidFill>
                <a:latin typeface="+mn-lt"/>
              </a:rPr>
              <a:t> = 0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+mn-lt"/>
              </a:rPr>
              <a:t>            </a:t>
            </a:r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do</a:t>
            </a:r>
            <a:endParaRPr lang="ru-RU" sz="2000" b="1" dirty="0" smtClean="0">
              <a:solidFill>
                <a:srgbClr val="006600"/>
              </a:solidFill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            </a:t>
            </a:r>
            <a:r>
              <a:rPr lang="en-US" sz="2000" dirty="0" smtClean="0">
                <a:latin typeface="+mn-lt"/>
              </a:rPr>
              <a:t>{</a:t>
            </a:r>
          </a:p>
          <a:p>
            <a:pPr>
              <a:buNone/>
            </a:pPr>
            <a:r>
              <a:rPr lang="en-US" sz="2000" dirty="0" smtClean="0">
                <a:latin typeface="+mn-lt"/>
              </a:rPr>
              <a:t>                </a:t>
            </a:r>
            <a:r>
              <a:rPr lang="en-US" sz="2000" dirty="0" err="1" smtClean="0">
                <a:latin typeface="+mn-lt"/>
              </a:rPr>
              <a:t>Console.WriteLine</a:t>
            </a:r>
            <a:r>
              <a:rPr lang="en-US" sz="2000" dirty="0" smtClean="0">
                <a:latin typeface="+mn-lt"/>
              </a:rPr>
              <a:t>( "</a:t>
            </a:r>
            <a:r>
              <a:rPr lang="ru-RU" sz="2000" dirty="0" smtClean="0">
                <a:latin typeface="+mn-lt"/>
              </a:rPr>
              <a:t>Введите </a:t>
            </a:r>
            <a:r>
              <a:rPr lang="en-US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значение </a:t>
            </a:r>
            <a:r>
              <a:rPr lang="en-US" sz="2000" dirty="0" smtClean="0">
                <a:latin typeface="+mn-lt"/>
              </a:rPr>
              <a:t>&gt; 0</a:t>
            </a:r>
            <a:r>
              <a:rPr lang="ru-RU" sz="2000" dirty="0" smtClean="0">
                <a:latin typeface="+mn-lt"/>
              </a:rPr>
              <a:t>:</a:t>
            </a:r>
            <a:r>
              <a:rPr lang="en-US" sz="2000" dirty="0" smtClean="0">
                <a:latin typeface="+mn-lt"/>
              </a:rPr>
              <a:t>" );</a:t>
            </a:r>
          </a:p>
          <a:p>
            <a:pPr>
              <a:buNone/>
            </a:pPr>
            <a:r>
              <a:rPr lang="en-US" sz="2000" dirty="0" smtClean="0">
                <a:latin typeface="+mn-lt"/>
              </a:rPr>
              <a:t>                double</a:t>
            </a:r>
            <a:r>
              <a:rPr lang="ru-RU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a = </a:t>
            </a:r>
            <a:r>
              <a:rPr lang="en-US" sz="2000" dirty="0" err="1" smtClean="0">
                <a:latin typeface="+mn-lt"/>
              </a:rPr>
              <a:t>double.Parse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Console.ReadLine</a:t>
            </a:r>
            <a:r>
              <a:rPr lang="en-US" sz="2000" dirty="0" smtClean="0">
                <a:latin typeface="+mn-lt"/>
              </a:rPr>
              <a:t>());</a:t>
            </a:r>
          </a:p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                ++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i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; if ( 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i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 &gt;= </a:t>
            </a:r>
            <a:r>
              <a:rPr lang="en-US" sz="2000" dirty="0" err="1" smtClean="0">
                <a:solidFill>
                  <a:srgbClr val="7030A0"/>
                </a:solidFill>
                <a:latin typeface="+mn-lt"/>
              </a:rPr>
              <a:t>max_</a:t>
            </a:r>
            <a:r>
              <a:rPr lang="en-US" sz="2000" dirty="0" err="1" smtClean="0">
                <a:solidFill>
                  <a:srgbClr val="7030A0"/>
                </a:solidFill>
                <a:latin typeface="Verdana"/>
              </a:rPr>
              <a:t>attempts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) {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 … 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return; }</a:t>
            </a:r>
          </a:p>
          <a:p>
            <a:pPr>
              <a:buNone/>
            </a:pPr>
            <a:r>
              <a:rPr lang="en-US" sz="2000" dirty="0" smtClean="0">
                <a:latin typeface="+mn-lt"/>
              </a:rPr>
              <a:t>            } </a:t>
            </a:r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while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( a &lt;= 0 );</a:t>
            </a:r>
          </a:p>
          <a:p>
            <a:pPr>
              <a:buNone/>
            </a:pPr>
            <a:r>
              <a:rPr lang="en-US" sz="2000" dirty="0" smtClean="0">
                <a:latin typeface="+mn-lt"/>
              </a:rPr>
              <a:t>        }</a:t>
            </a:r>
          </a:p>
          <a:p>
            <a:pPr>
              <a:buNone/>
            </a:pPr>
            <a:r>
              <a:rPr lang="en-US" sz="2000" dirty="0" smtClean="0">
                <a:latin typeface="+mn-lt"/>
              </a:rPr>
              <a:t>    }</a:t>
            </a:r>
            <a:r>
              <a:rPr lang="ru-RU" sz="2000" dirty="0" smtClean="0">
                <a:latin typeface="+mn-lt"/>
              </a:rPr>
              <a:t>            </a:t>
            </a:r>
            <a:r>
              <a:rPr lang="en-US" sz="2000" dirty="0" smtClean="0">
                <a:solidFill>
                  <a:srgbClr val="7030A0"/>
                </a:solidFill>
                <a:latin typeface="+mn-lt"/>
              </a:rPr>
              <a:t>// </a:t>
            </a:r>
            <a:r>
              <a:rPr lang="ru-RU" sz="2000" dirty="0" smtClean="0">
                <a:solidFill>
                  <a:srgbClr val="7030A0"/>
                </a:solidFill>
                <a:latin typeface="+mn-lt"/>
              </a:rPr>
              <a:t>ограничивать кол-во попыток обязательно!</a:t>
            </a:r>
            <a:endParaRPr lang="en-US" sz="2000" dirty="0" smtClean="0">
              <a:solidFill>
                <a:srgbClr val="7030A0"/>
              </a:solidFill>
              <a:latin typeface="+mn-lt"/>
            </a:endParaRPr>
          </a:p>
          <a:p>
            <a:pPr>
              <a:buNone/>
            </a:pPr>
            <a:r>
              <a:rPr lang="en-US" sz="2000" dirty="0" smtClean="0">
                <a:latin typeface="+mn-lt"/>
              </a:rPr>
              <a:t>}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endParaRPr lang="ru-RU" sz="2000" dirty="0">
              <a:latin typeface="+mn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91B4C-BB14-4E0A-9D7D-8E9828D94555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67737" cy="954107"/>
          </a:xfrm>
        </p:spPr>
        <p:txBody>
          <a:bodyPr/>
          <a:lstStyle/>
          <a:p>
            <a:r>
              <a:rPr lang="ru-RU" dirty="0" smtClean="0"/>
              <a:t>Рекомендуемая структура обработки ошибок исходных данных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91B4C-BB14-4E0A-9D7D-8E9828D94555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6" name="Блок-схема: решение 5"/>
          <p:cNvSpPr/>
          <p:nvPr/>
        </p:nvSpPr>
        <p:spPr bwMode="auto">
          <a:xfrm>
            <a:off x="1187624" y="2132856"/>
            <a:ext cx="2592288" cy="1008112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ошибка 1?</a:t>
            </a:r>
          </a:p>
        </p:txBody>
      </p:sp>
      <p:sp>
        <p:nvSpPr>
          <p:cNvPr id="7" name="Блок-схема: данные 6"/>
          <p:cNvSpPr/>
          <p:nvPr/>
        </p:nvSpPr>
        <p:spPr bwMode="auto">
          <a:xfrm>
            <a:off x="1151620" y="1124744"/>
            <a:ext cx="2664296" cy="792088"/>
          </a:xfrm>
          <a:prstGeom prst="flowChartInputOutp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ввод данных</a:t>
            </a:r>
          </a:p>
        </p:txBody>
      </p:sp>
      <p:sp>
        <p:nvSpPr>
          <p:cNvPr id="10" name="Блок-схема: данные 9"/>
          <p:cNvSpPr/>
          <p:nvPr/>
        </p:nvSpPr>
        <p:spPr bwMode="auto">
          <a:xfrm>
            <a:off x="4139952" y="2240868"/>
            <a:ext cx="2664296" cy="792088"/>
          </a:xfrm>
          <a:prstGeom prst="flowChartInputOutp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сообщение 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Блок-схема: решение 10"/>
          <p:cNvSpPr/>
          <p:nvPr/>
        </p:nvSpPr>
        <p:spPr bwMode="auto">
          <a:xfrm>
            <a:off x="1187624" y="3681028"/>
            <a:ext cx="2592288" cy="1008112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ошибка 2?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Блок-схема: данные 11"/>
          <p:cNvSpPr/>
          <p:nvPr/>
        </p:nvSpPr>
        <p:spPr bwMode="auto">
          <a:xfrm>
            <a:off x="4067944" y="3789040"/>
            <a:ext cx="2664296" cy="792088"/>
          </a:xfrm>
          <a:prstGeom prst="flowChartInputOutp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сообщение 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 bwMode="auto">
          <a:xfrm>
            <a:off x="1115616" y="5373216"/>
            <a:ext cx="2736304" cy="1008112"/>
          </a:xfrm>
          <a:prstGeom prst="flowChartProcess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сновной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поток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aseline="0" dirty="0" smtClean="0"/>
              <a:t>вычислений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 rot="5400000">
            <a:off x="2375756" y="2024844"/>
            <a:ext cx="21602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/>
          <p:nvPr/>
        </p:nvCxnSpPr>
        <p:spPr bwMode="auto">
          <a:xfrm rot="5400000">
            <a:off x="2213738" y="3410998"/>
            <a:ext cx="5400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>
            <a:off x="3779912" y="2636118"/>
            <a:ext cx="62647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>
            <a:off x="3779912" y="4184290"/>
            <a:ext cx="55446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/>
          <p:nvPr/>
        </p:nvCxnSpPr>
        <p:spPr bwMode="auto">
          <a:xfrm rot="5400000">
            <a:off x="2304145" y="5193196"/>
            <a:ext cx="359246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/>
          <p:nvPr/>
        </p:nvCxnSpPr>
        <p:spPr bwMode="auto">
          <a:xfrm rot="5400000">
            <a:off x="2375359" y="6489340"/>
            <a:ext cx="216818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>
            <a:endCxn id="7" idx="1"/>
          </p:cNvCxnSpPr>
          <p:nvPr/>
        </p:nvCxnSpPr>
        <p:spPr bwMode="auto">
          <a:xfrm rot="5400000">
            <a:off x="2411760" y="980728"/>
            <a:ext cx="21602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0" name="Блок-схема: знак завершения 29"/>
          <p:cNvSpPr/>
          <p:nvPr/>
        </p:nvSpPr>
        <p:spPr bwMode="auto">
          <a:xfrm>
            <a:off x="7164288" y="2420888"/>
            <a:ext cx="1296144" cy="432048"/>
          </a:xfrm>
          <a:prstGeom prst="flowChartTermina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выход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1" name="Блок-схема: знак завершения 30"/>
          <p:cNvSpPr/>
          <p:nvPr/>
        </p:nvSpPr>
        <p:spPr bwMode="auto">
          <a:xfrm>
            <a:off x="7164288" y="3969060"/>
            <a:ext cx="1296144" cy="432048"/>
          </a:xfrm>
          <a:prstGeom prst="flowChartTermina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выход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 bwMode="auto">
          <a:xfrm>
            <a:off x="6537819" y="2636118"/>
            <a:ext cx="626469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5" name="Прямая со стрелкой 34"/>
          <p:cNvCxnSpPr/>
          <p:nvPr/>
        </p:nvCxnSpPr>
        <p:spPr bwMode="auto">
          <a:xfrm>
            <a:off x="6465811" y="4184290"/>
            <a:ext cx="698477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9" name="Прямая соединительная линия 68"/>
          <p:cNvCxnSpPr/>
          <p:nvPr/>
        </p:nvCxnSpPr>
        <p:spPr bwMode="auto">
          <a:xfrm rot="5400000">
            <a:off x="2429762" y="4185084"/>
            <a:ext cx="1080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2223120" y="458112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...</a:t>
            </a:r>
            <a:endParaRPr lang="ru-RU" dirty="0"/>
          </a:p>
        </p:txBody>
      </p:sp>
      <p:sp>
        <p:nvSpPr>
          <p:cNvPr id="24" name="Выноска-облако 23"/>
          <p:cNvSpPr/>
          <p:nvPr/>
        </p:nvSpPr>
        <p:spPr bwMode="auto">
          <a:xfrm>
            <a:off x="4788024" y="4941168"/>
            <a:ext cx="3528392" cy="1656184"/>
          </a:xfrm>
          <a:prstGeom prst="cloudCallout">
            <a:avLst>
              <a:gd name="adj1" fmla="val -73166"/>
              <a:gd name="adj2" fmla="val 8420"/>
            </a:avLst>
          </a:prstGeom>
          <a:gradFill flip="none" rotWithShape="1">
            <a:gsLst>
              <a:gs pos="0">
                <a:srgbClr val="EBF5FF">
                  <a:shade val="30000"/>
                  <a:satMod val="115000"/>
                </a:srgbClr>
              </a:gs>
              <a:gs pos="50000">
                <a:srgbClr val="EBF5FF">
                  <a:shade val="67500"/>
                  <a:satMod val="115000"/>
                </a:srgbClr>
              </a:gs>
              <a:gs pos="100000">
                <a:srgbClr val="EBF5FF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НЕ в толще вложенных блоков!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79912" y="213285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</a:t>
            </a:r>
            <a:endParaRPr lang="ru-R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707904" y="371703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F8A87D-07DB-4D18-AD8F-870A52B80660}" type="slidenum">
              <a:rPr lang="ru-RU"/>
              <a:pPr/>
              <a:t>28</a:t>
            </a:fld>
            <a:endParaRPr lang="ru-RU"/>
          </a:p>
        </p:txBody>
      </p:sp>
      <p:sp>
        <p:nvSpPr>
          <p:cNvPr id="27651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715963"/>
            <a:ext cx="7678738" cy="579437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Обработка исключений 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ru-RU" sz="2000" dirty="0" smtClean="0"/>
              <a:t>Исключительная ситуация, или исключение — это возникновение непредвиденного или аварийного события, которое может порождаться некорректным использованием аппаратуры.</a:t>
            </a:r>
            <a:endParaRPr lang="en-US" sz="2000" dirty="0" smtClean="0"/>
          </a:p>
          <a:p>
            <a:pPr eaLnBrk="1" hangingPunct="1">
              <a:lnSpc>
                <a:spcPct val="110000"/>
              </a:lnSpc>
            </a:pPr>
            <a:r>
              <a:rPr lang="ru-RU" sz="2000" dirty="0" smtClean="0"/>
              <a:t>Например, это деление на ноль или обращение</a:t>
            </a:r>
            <a:r>
              <a:rPr lang="en-US" sz="2000" dirty="0" smtClean="0"/>
              <a:t> </a:t>
            </a:r>
            <a:r>
              <a:rPr lang="ru-RU" sz="2000" dirty="0" smtClean="0"/>
              <a:t>по несуществующему адресу памяти.</a:t>
            </a:r>
            <a:r>
              <a:rPr lang="ru-RU" sz="2800" dirty="0" smtClean="0"/>
              <a:t> </a:t>
            </a:r>
          </a:p>
          <a:p>
            <a:pPr eaLnBrk="1" hangingPunct="1">
              <a:lnSpc>
                <a:spcPct val="110000"/>
              </a:lnSpc>
            </a:pPr>
            <a:endParaRPr lang="en-US" sz="2000" dirty="0" smtClean="0"/>
          </a:p>
          <a:p>
            <a:pPr eaLnBrk="1" hangingPunct="1">
              <a:lnSpc>
                <a:spcPct val="110000"/>
              </a:lnSpc>
            </a:pPr>
            <a:r>
              <a:rPr lang="ru-RU" sz="2000" dirty="0" smtClean="0"/>
              <a:t>Исключения позволяют логически разделить вычислительный процесс на две части — обнаружение</a:t>
            </a:r>
            <a:r>
              <a:rPr lang="en-US" sz="2000" dirty="0" smtClean="0"/>
              <a:t> </a:t>
            </a:r>
            <a:r>
              <a:rPr lang="ru-RU" sz="2000" dirty="0" smtClean="0"/>
              <a:t>аварийной ситуации и ее обработка.</a:t>
            </a:r>
            <a:r>
              <a:rPr lang="ru-RU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2969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F24655-D86F-4573-AA86-240961FC0CE9}" type="slidenum">
              <a:rPr lang="ru-RU"/>
              <a:pPr/>
              <a:t>29</a:t>
            </a:fld>
            <a:endParaRPr lang="ru-RU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Некоторые стандартные исключения </a:t>
            </a:r>
          </a:p>
        </p:txBody>
      </p:sp>
      <p:graphicFrame>
        <p:nvGraphicFramePr>
          <p:cNvPr id="320658" name="Group 146"/>
          <p:cNvGraphicFramePr>
            <a:graphicFrameLocks noGrp="1"/>
          </p:cNvGraphicFramePr>
          <p:nvPr>
            <p:ph idx="1"/>
          </p:nvPr>
        </p:nvGraphicFramePr>
        <p:xfrm>
          <a:off x="323850" y="692150"/>
          <a:ext cx="8555038" cy="5628959"/>
        </p:xfrm>
        <a:graphic>
          <a:graphicData uri="http://schemas.openxmlformats.org/drawingml/2006/table">
            <a:tbl>
              <a:tblPr/>
              <a:tblGrid>
                <a:gridCol w="3240088"/>
                <a:gridCol w="5314950"/>
              </a:tblGrid>
              <a:tr h="4714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Имя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Пояснение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ArithmeticException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Ошибка в арифметических операциях или преобразованиях (является предком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Courier New" pitchFamily="49" charset="0"/>
                        </a:rPr>
                        <a:t>DivideBeZeroException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OverFlowException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DivideByZero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Exception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Попытка деления на ноль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Format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Exception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Попытка передать в метод аргумент неверного формата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IndexOutOfRangeException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массива выходит за границы диапазона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InvalidCastException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Ошибка преобразования типа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OutOfMemoryException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Недостаточно памяти для создания нового объекта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OverFlow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Exception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Переполнение при выполнении арифметических операций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StackOverFlow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Exception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Переполнение стека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921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FDC3D-376F-4DD3-A21F-E793B6552A23}" type="slidenum">
              <a:rPr lang="ru-RU"/>
              <a:pPr/>
              <a:t>3</a:t>
            </a:fld>
            <a:endParaRPr lang="ru-RU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67737" cy="519112"/>
          </a:xfrm>
        </p:spPr>
        <p:txBody>
          <a:bodyPr/>
          <a:lstStyle/>
          <a:p>
            <a:pPr eaLnBrk="1" hangingPunct="1"/>
            <a:r>
              <a:rPr lang="ru-RU" dirty="0" smtClean="0"/>
              <a:t>Оператор «выражение»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07375" cy="54721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endParaRPr lang="ru-RU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Любое выражение, завершающееся точкой с запятой, рассматривается как оператор, выполнение которого заключается в вычислении выражения. 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i++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;               // выполняется операция инкремента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a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 *= </a:t>
            </a: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b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 + </a:t>
            </a: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c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;     // выполняется умножение с присваиванием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fun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( </a:t>
            </a: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i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006600"/>
                </a:solidFill>
                <a:latin typeface="+mn-lt"/>
              </a:rPr>
              <a:t>k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 );       // выполняется вызов функции</a:t>
            </a:r>
            <a:endParaRPr lang="en-US" sz="2000" dirty="0" smtClean="0">
              <a:solidFill>
                <a:srgbClr val="006600"/>
              </a:solidFill>
              <a:latin typeface="+mn-lt"/>
            </a:endParaRP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endParaRPr lang="ru-RU" sz="2000" dirty="0" smtClean="0">
              <a:solidFill>
                <a:srgbClr val="00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072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8206C4-8D58-4DBD-99C4-9027E74E9557}" type="slidenum">
              <a:rPr lang="ru-RU"/>
              <a:pPr/>
              <a:t>30</a:t>
            </a:fld>
            <a:endParaRPr lang="ru-RU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Оператор </a:t>
            </a:r>
            <a:r>
              <a:rPr lang="en-US" smtClean="0"/>
              <a:t>try</a:t>
            </a:r>
            <a:r>
              <a:rPr lang="ru-RU" smtClean="0"/>
              <a:t>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351837" cy="46799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Служит для обнаружения и обработки исключений.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Оператор содержит три части:</a:t>
            </a:r>
            <a:endParaRPr lang="ru-RU" sz="2000" i="1" dirty="0" smtClean="0">
              <a:latin typeface="+mn-lt"/>
            </a:endParaRPr>
          </a:p>
          <a:p>
            <a:pPr eaLnBrk="1" hangingPunct="1"/>
            <a:r>
              <a:rPr lang="ru-RU" sz="2000" i="1" dirty="0" smtClean="0">
                <a:solidFill>
                  <a:schemeClr val="hlink"/>
                </a:solidFill>
                <a:latin typeface="+mn-lt"/>
              </a:rPr>
              <a:t>контролируемый блок</a:t>
            </a:r>
            <a:r>
              <a:rPr lang="ru-RU" sz="2000" i="1" dirty="0" smtClean="0">
                <a:latin typeface="+mn-lt"/>
              </a:rPr>
              <a:t> </a:t>
            </a:r>
            <a:r>
              <a:rPr lang="ru-RU" sz="2000" dirty="0" smtClean="0">
                <a:latin typeface="+mn-lt"/>
              </a:rPr>
              <a:t>— составной оператор, предваряемый ключевым словом </a:t>
            </a:r>
            <a:r>
              <a:rPr lang="ru-RU" sz="2000" b="1" dirty="0" err="1" smtClean="0">
                <a:latin typeface="+mn-lt"/>
              </a:rPr>
              <a:t>try</a:t>
            </a:r>
            <a:r>
              <a:rPr lang="ru-RU" sz="2000" dirty="0" smtClean="0">
                <a:latin typeface="+mn-lt"/>
              </a:rPr>
              <a:t>. В контролируемый блок включаются потенциально опасные операторы программы. Все функции, прямо или косвенно вызываемые из блока, также считаются ему принадлежащими;</a:t>
            </a:r>
          </a:p>
          <a:p>
            <a:pPr eaLnBrk="1" hangingPunct="1"/>
            <a:r>
              <a:rPr lang="ru-RU" sz="2000" dirty="0" smtClean="0">
                <a:latin typeface="+mn-lt"/>
              </a:rPr>
              <a:t>один или несколько </a:t>
            </a:r>
            <a:r>
              <a:rPr lang="ru-RU" sz="2000" i="1" dirty="0" smtClean="0">
                <a:solidFill>
                  <a:schemeClr val="hlink"/>
                </a:solidFill>
                <a:latin typeface="+mn-lt"/>
              </a:rPr>
              <a:t>обработчиков исключений</a:t>
            </a:r>
            <a:r>
              <a:rPr lang="ru-RU" sz="2000" dirty="0" smtClean="0">
                <a:latin typeface="+mn-lt"/>
              </a:rPr>
              <a:t> — блоков </a:t>
            </a:r>
            <a:r>
              <a:rPr lang="ru-RU" sz="2000" b="1" dirty="0" err="1" smtClean="0">
                <a:latin typeface="+mn-lt"/>
              </a:rPr>
              <a:t>catch</a:t>
            </a:r>
            <a:r>
              <a:rPr lang="ru-RU" sz="2000" dirty="0" smtClean="0">
                <a:latin typeface="+mn-lt"/>
              </a:rPr>
              <a:t>, в которых описывается, как обрабатываются ошибки различных типов;</a:t>
            </a:r>
            <a:endParaRPr lang="ru-RU" sz="2000" i="1" dirty="0" smtClean="0">
              <a:latin typeface="+mn-lt"/>
            </a:endParaRPr>
          </a:p>
          <a:p>
            <a:pPr eaLnBrk="1" hangingPunct="1"/>
            <a:r>
              <a:rPr lang="ru-RU" sz="2000" i="1" dirty="0" smtClean="0">
                <a:solidFill>
                  <a:schemeClr val="hlink"/>
                </a:solidFill>
                <a:latin typeface="+mn-lt"/>
              </a:rPr>
              <a:t>блок завершения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b="1" dirty="0" err="1" smtClean="0">
                <a:latin typeface="+mn-lt"/>
              </a:rPr>
              <a:t>finally</a:t>
            </a:r>
            <a:r>
              <a:rPr lang="ru-RU" sz="2000" dirty="0" smtClean="0">
                <a:latin typeface="+mn-lt"/>
              </a:rPr>
              <a:t>, выполняемый независимо от того, возникла ли ошибка в контролируемом блоке.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547813" y="5445125"/>
            <a:ext cx="6318250" cy="8016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/>
              <a:t>Синтаксис оператора try:</a:t>
            </a:r>
            <a:endParaRPr lang="ru-RU" sz="2000" b="1"/>
          </a:p>
          <a:p>
            <a:pPr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b="1"/>
              <a:t>try блок [ catch-блоки ] [ finally-блок 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174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9D1BE8-C4BF-4152-9F49-9F525AC8C5D7}" type="slidenum">
              <a:rPr lang="ru-RU"/>
              <a:pPr/>
              <a:t>31</a:t>
            </a:fld>
            <a:endParaRPr lang="ru-RU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Механизм обработки исключений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36613"/>
            <a:ext cx="7632700" cy="54721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Функция </a:t>
            </a:r>
            <a:r>
              <a:rPr lang="ru-RU" sz="2000" dirty="0" smtClean="0">
                <a:latin typeface="+mn-lt"/>
              </a:rPr>
              <a:t>или операция, в которой возникла ошибка, генерируют исключение;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Выполнение текущего блока прекращается, отыскивается соответствующий обработчик исключения, </a:t>
            </a:r>
            <a:r>
              <a:rPr lang="ru-RU" sz="2000" dirty="0" smtClean="0">
                <a:latin typeface="+mn-lt"/>
              </a:rPr>
              <a:t>ему </a:t>
            </a:r>
            <a:r>
              <a:rPr lang="ru-RU" sz="2000" dirty="0" smtClean="0">
                <a:latin typeface="+mn-lt"/>
              </a:rPr>
              <a:t>передается управление.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В любом случае (была ошибка или нет) выполняется блок </a:t>
            </a:r>
            <a:r>
              <a:rPr lang="ru-RU" sz="2000" dirty="0" err="1" smtClean="0">
                <a:latin typeface="+mn-lt"/>
              </a:rPr>
              <a:t>finally</a:t>
            </a:r>
            <a:r>
              <a:rPr lang="ru-RU" sz="2000" dirty="0" smtClean="0">
                <a:latin typeface="+mn-lt"/>
              </a:rPr>
              <a:t>, если он присутствует. 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Если обработчик не найден, вызывается стандартный обработчик исключения.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277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0A68CF-58CA-433F-9A03-CF4ED526E724}" type="slidenum">
              <a:rPr lang="ru-RU"/>
              <a:pPr/>
              <a:t>32</a:t>
            </a:fld>
            <a:endParaRPr lang="ru-RU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 1: 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56880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try {</a:t>
            </a:r>
            <a:endParaRPr lang="ru-RU" sz="2000" dirty="0" smtClean="0">
              <a:solidFill>
                <a:srgbClr val="0066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0066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		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// </a:t>
            </a:r>
            <a:r>
              <a:rPr lang="ru-RU" sz="2000" dirty="0" smtClean="0">
                <a:solidFill>
                  <a:srgbClr val="006600"/>
                </a:solidFill>
                <a:latin typeface="+mn-lt"/>
              </a:rPr>
              <a:t>Контролируемый блок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catch ( </a:t>
            </a:r>
            <a:r>
              <a:rPr lang="en-US" sz="2000" dirty="0" err="1" smtClean="0">
                <a:latin typeface="+mn-lt"/>
              </a:rPr>
              <a:t>OverflowException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e</a:t>
            </a:r>
            <a:r>
              <a:rPr lang="en-US" sz="2000" dirty="0" smtClean="0">
                <a:latin typeface="+mn-lt"/>
              </a:rPr>
              <a:t> ) { </a:t>
            </a:r>
            <a:endParaRPr lang="ru-RU" sz="20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	</a:t>
            </a:r>
            <a:r>
              <a:rPr lang="ru-RU" sz="2000" dirty="0" smtClean="0">
                <a:latin typeface="+mn-lt"/>
              </a:rPr>
              <a:t>			// Обработка переполнения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catch ( </a:t>
            </a:r>
            <a:r>
              <a:rPr lang="en-US" sz="2000" dirty="0" err="1" smtClean="0">
                <a:latin typeface="+mn-lt"/>
              </a:rPr>
              <a:t>DivideByZeroException</a:t>
            </a:r>
            <a:r>
              <a:rPr lang="en-US" sz="2000" dirty="0" smtClean="0">
                <a:latin typeface="+mn-lt"/>
              </a:rPr>
              <a:t> ) { </a:t>
            </a:r>
            <a:endParaRPr lang="ru-RU" sz="20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+mn-lt"/>
              </a:rPr>
              <a:t>	</a:t>
            </a:r>
            <a:r>
              <a:rPr lang="ru-RU" sz="2000" dirty="0" smtClean="0">
                <a:latin typeface="+mn-lt"/>
              </a:rPr>
              <a:t>			// Обработка деления на 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err="1" smtClean="0">
                <a:latin typeface="+mn-lt"/>
              </a:rPr>
              <a:t>catch</a:t>
            </a:r>
            <a:r>
              <a:rPr lang="ru-RU" sz="2000" dirty="0" smtClean="0">
                <a:latin typeface="+mn-lt"/>
              </a:rPr>
              <a:t> {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		// Обработка всех остальных исключений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 bwMode="auto">
          <a:xfrm>
            <a:off x="251520" y="836712"/>
            <a:ext cx="3528392" cy="5760640"/>
          </a:xfrm>
          <a:prstGeom prst="roundRect">
            <a:avLst/>
          </a:prstGeom>
          <a:solidFill>
            <a:schemeClr val="accent1">
              <a:alpha val="47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0" name="Стрелка вниз 19"/>
          <p:cNvSpPr/>
          <p:nvPr/>
        </p:nvSpPr>
        <p:spPr bwMode="auto">
          <a:xfrm>
            <a:off x="3851920" y="4293096"/>
            <a:ext cx="1224136" cy="172819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wordArt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поиск</a:t>
            </a: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6876256" y="1916832"/>
            <a:ext cx="1944216" cy="122413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spc="300" dirty="0" smtClean="0">
                <a:solidFill>
                  <a:srgbClr val="00B050"/>
                </a:solidFill>
              </a:rPr>
              <a:t>АААА!!!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Verdana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Иллюстрация генерации исключения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91B4C-BB14-4E0A-9D7D-8E9828D94555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827584" y="1196752"/>
            <a:ext cx="2808312" cy="216024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Verdana" pitchFamily="34" charset="0"/>
              </a:rPr>
              <a:t>что-нибудь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 вызов метода</a:t>
            </a:r>
            <a:endParaRPr lang="en-US" sz="2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 </a:t>
            </a:r>
            <a:endParaRPr lang="ru-RU" sz="2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что-нибудь еще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 bwMode="auto">
          <a:xfrm>
            <a:off x="6300192" y="2060848"/>
            <a:ext cx="864096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...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3995936" y="1484784"/>
            <a:ext cx="2448272" cy="158417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что-нибудь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вызов другого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метода </a:t>
            </a:r>
          </a:p>
          <a:p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что-нибудь еще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 bwMode="auto">
          <a:xfrm>
            <a:off x="3347864" y="1844824"/>
            <a:ext cx="720080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83671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Блок </a:t>
            </a:r>
            <a:r>
              <a:rPr lang="en-US" dirty="0" smtClean="0"/>
              <a:t>try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899592" y="3933056"/>
            <a:ext cx="2664296" cy="216024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 </a:t>
            </a:r>
            <a:r>
              <a:rPr lang="ru-RU" sz="2000" dirty="0" smtClean="0"/>
              <a:t>обработчик 1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 обработчик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lang="ru-RU" sz="2000" dirty="0" smtClean="0"/>
              <a:t>…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/>
              <a:t>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бработчик всех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87624" y="357301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Блоки </a:t>
            </a:r>
            <a:r>
              <a:rPr lang="en-US" dirty="0" smtClean="0"/>
              <a:t>catch</a:t>
            </a:r>
            <a:endParaRPr lang="ru-RU" dirty="0"/>
          </a:p>
        </p:txBody>
      </p:sp>
      <p:sp>
        <p:nvSpPr>
          <p:cNvPr id="19" name="Стрелка углом 18"/>
          <p:cNvSpPr/>
          <p:nvPr/>
        </p:nvSpPr>
        <p:spPr bwMode="auto">
          <a:xfrm rot="10800000">
            <a:off x="3635896" y="3068960"/>
            <a:ext cx="4032448" cy="1368152"/>
          </a:xfrm>
          <a:prstGeom prst="bentArrow">
            <a:avLst>
              <a:gd name="adj1" fmla="val 25000"/>
              <a:gd name="adj2" fmla="val 30039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7944" y="3789040"/>
            <a:ext cx="327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г</a:t>
            </a:r>
            <a:r>
              <a:rPr lang="ru-RU" sz="2000" dirty="0" smtClean="0"/>
              <a:t>енерация исключения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379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0ADFAF-3968-4300-801A-C01AA952CEAB}" type="slidenum">
              <a:rPr lang="ru-RU"/>
              <a:pPr/>
              <a:t>34</a:t>
            </a:fld>
            <a:endParaRPr lang="ru-RU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5471839" cy="519112"/>
          </a:xfrm>
        </p:spPr>
        <p:txBody>
          <a:bodyPr/>
          <a:lstStyle/>
          <a:p>
            <a:pPr eaLnBrk="1" hangingPunct="1"/>
            <a:r>
              <a:rPr lang="ru-RU" dirty="0" smtClean="0"/>
              <a:t>Пример 2: проверка ввода 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555037" cy="623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static void Main()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</a:t>
            </a:r>
            <a:r>
              <a:rPr lang="en-US" sz="1800" b="1" dirty="0" smtClean="0">
                <a:latin typeface="+mn-lt"/>
              </a:rPr>
              <a:t>try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+mn-lt"/>
              </a:rPr>
              <a:t>          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    </a:t>
            </a:r>
            <a:r>
              <a:rPr lang="ru-RU" sz="1800" dirty="0" err="1" smtClean="0">
                <a:latin typeface="+mn-lt"/>
              </a:rPr>
              <a:t>Console.WriteLine</a:t>
            </a:r>
            <a:r>
              <a:rPr lang="ru-RU" sz="1800" dirty="0" smtClean="0">
                <a:latin typeface="+mn-lt"/>
              </a:rPr>
              <a:t>( "Введите напряжение:"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latin typeface="+mn-lt"/>
              </a:rPr>
              <a:t>                </a:t>
            </a:r>
            <a:r>
              <a:rPr lang="en-US" sz="1800" dirty="0" smtClean="0">
                <a:solidFill>
                  <a:schemeClr val="hlink"/>
                </a:solidFill>
                <a:latin typeface="+mn-lt"/>
              </a:rPr>
              <a:t>double </a:t>
            </a:r>
            <a:r>
              <a:rPr lang="ru-RU" sz="1800" dirty="0" err="1" smtClean="0">
                <a:solidFill>
                  <a:schemeClr val="hlink"/>
                </a:solidFill>
                <a:latin typeface="+mn-lt"/>
              </a:rPr>
              <a:t>u</a:t>
            </a:r>
            <a:r>
              <a:rPr lang="ru-RU" sz="1800" dirty="0" smtClean="0">
                <a:solidFill>
                  <a:schemeClr val="hlink"/>
                </a:solidFill>
                <a:latin typeface="+mn-lt"/>
              </a:rPr>
              <a:t> = </a:t>
            </a:r>
            <a:r>
              <a:rPr lang="ru-RU" sz="1800" dirty="0" err="1" smtClean="0">
                <a:solidFill>
                  <a:schemeClr val="hlink"/>
                </a:solidFill>
                <a:latin typeface="+mn-lt"/>
              </a:rPr>
              <a:t>double.Parse</a:t>
            </a:r>
            <a:r>
              <a:rPr lang="ru-RU" sz="1800" dirty="0" smtClean="0">
                <a:solidFill>
                  <a:schemeClr val="hlink"/>
                </a:solidFill>
                <a:latin typeface="+mn-lt"/>
              </a:rPr>
              <a:t>( </a:t>
            </a:r>
            <a:r>
              <a:rPr lang="ru-RU" sz="1800" dirty="0" err="1" smtClean="0">
                <a:solidFill>
                  <a:schemeClr val="hlink"/>
                </a:solidFill>
                <a:latin typeface="+mn-lt"/>
              </a:rPr>
              <a:t>Console.ReadLine</a:t>
            </a:r>
            <a:r>
              <a:rPr lang="ru-RU" sz="1800" dirty="0" smtClean="0">
                <a:solidFill>
                  <a:schemeClr val="hlink"/>
                </a:solidFill>
                <a:latin typeface="+mn-lt"/>
              </a:rPr>
              <a:t>() );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ru-RU" sz="1800" dirty="0" smtClean="0">
                <a:latin typeface="+mn-lt"/>
              </a:rPr>
              <a:t>                </a:t>
            </a:r>
            <a:r>
              <a:rPr lang="ru-RU" sz="1800" dirty="0" err="1" smtClean="0">
                <a:latin typeface="+mn-lt"/>
              </a:rPr>
              <a:t>Console.WriteLine</a:t>
            </a:r>
            <a:r>
              <a:rPr lang="ru-RU" sz="1800" dirty="0" smtClean="0">
                <a:latin typeface="+mn-lt"/>
              </a:rPr>
              <a:t>( "Введите сопротивление:"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latin typeface="+mn-lt"/>
              </a:rPr>
              <a:t>                </a:t>
            </a:r>
            <a:r>
              <a:rPr lang="en-US" sz="1800" dirty="0" smtClean="0">
                <a:solidFill>
                  <a:schemeClr val="hlink"/>
                </a:solidFill>
                <a:latin typeface="+mn-lt"/>
              </a:rPr>
              <a:t>double r = </a:t>
            </a:r>
            <a:r>
              <a:rPr lang="en-US" sz="1800" dirty="0" err="1" smtClean="0">
                <a:solidFill>
                  <a:schemeClr val="hlink"/>
                </a:solidFill>
                <a:latin typeface="+mn-lt"/>
              </a:rPr>
              <a:t>double.Parse</a:t>
            </a:r>
            <a:r>
              <a:rPr lang="en-US" sz="18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ru-RU" sz="1800" dirty="0" err="1" smtClean="0">
                <a:solidFill>
                  <a:schemeClr val="hlink"/>
                </a:solidFill>
                <a:latin typeface="+mn-lt"/>
              </a:rPr>
              <a:t>Console.ReadLine</a:t>
            </a:r>
            <a:r>
              <a:rPr lang="ru-RU" sz="1800" dirty="0" smtClean="0">
                <a:solidFill>
                  <a:schemeClr val="hlink"/>
                </a:solidFill>
                <a:latin typeface="+mn-lt"/>
              </a:rPr>
              <a:t>()</a:t>
            </a:r>
            <a:r>
              <a:rPr lang="en-US" sz="1800" dirty="0" smtClean="0">
                <a:solidFill>
                  <a:schemeClr val="hlink"/>
                </a:solidFill>
                <a:latin typeface="+mn-lt"/>
              </a:rPr>
              <a:t> );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    double </a:t>
            </a:r>
            <a:r>
              <a:rPr lang="en-US" sz="1800" dirty="0" err="1" smtClean="0">
                <a:latin typeface="+mn-lt"/>
              </a:rPr>
              <a:t>i</a:t>
            </a:r>
            <a:r>
              <a:rPr lang="en-US" sz="1800" dirty="0" smtClean="0">
                <a:latin typeface="+mn-lt"/>
              </a:rPr>
              <a:t> = u / r;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    </a:t>
            </a:r>
            <a:r>
              <a:rPr lang="en-US" sz="1800" dirty="0" err="1" smtClean="0">
                <a:latin typeface="+mn-lt"/>
              </a:rPr>
              <a:t>Console.WriteLine</a:t>
            </a:r>
            <a:r>
              <a:rPr lang="en-US" sz="1800" dirty="0" smtClean="0">
                <a:latin typeface="+mn-lt"/>
              </a:rPr>
              <a:t>( "</a:t>
            </a:r>
            <a:r>
              <a:rPr lang="ru-RU" sz="1800" dirty="0" smtClean="0">
                <a:latin typeface="+mn-lt"/>
              </a:rPr>
              <a:t>Сила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тока</a:t>
            </a:r>
            <a:r>
              <a:rPr lang="en-US" sz="1800" dirty="0" smtClean="0">
                <a:latin typeface="+mn-lt"/>
              </a:rPr>
              <a:t> - " + </a:t>
            </a:r>
            <a:r>
              <a:rPr lang="en-US" sz="1800" dirty="0" err="1" smtClean="0">
                <a:latin typeface="+mn-lt"/>
              </a:rPr>
              <a:t>i</a:t>
            </a:r>
            <a:r>
              <a:rPr lang="en-US" sz="1800" dirty="0" smtClean="0">
                <a:latin typeface="+mn-lt"/>
              </a:rPr>
              <a:t>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</a:t>
            </a:r>
            <a:r>
              <a:rPr lang="en-US" sz="1800" b="1" dirty="0" smtClean="0">
                <a:latin typeface="+mn-lt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</a:t>
            </a:r>
            <a:r>
              <a:rPr lang="en-US" sz="1800" b="1" dirty="0" smtClean="0">
                <a:latin typeface="+mn-lt"/>
              </a:rPr>
              <a:t>catch</a:t>
            </a:r>
            <a:r>
              <a:rPr lang="en-US" sz="1800" dirty="0" smtClean="0">
                <a:latin typeface="+mn-lt"/>
              </a:rPr>
              <a:t> ( </a:t>
            </a:r>
            <a:r>
              <a:rPr lang="en-US" sz="1800" dirty="0" err="1" smtClean="0">
                <a:solidFill>
                  <a:schemeClr val="hlink"/>
                </a:solidFill>
                <a:latin typeface="+mn-lt"/>
              </a:rPr>
              <a:t>FormatException</a:t>
            </a:r>
            <a:r>
              <a:rPr lang="en-US" sz="1800" dirty="0" smtClean="0">
                <a:solidFill>
                  <a:schemeClr val="hlink"/>
                </a:solidFill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{</a:t>
            </a:r>
            <a:endParaRPr lang="ru-RU" sz="1800" dirty="0" smtClean="0">
              <a:latin typeface="+mn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latin typeface="+mn-lt"/>
              </a:rPr>
              <a:t>                </a:t>
            </a:r>
            <a:r>
              <a:rPr lang="en-US" sz="1800" dirty="0" smtClean="0">
                <a:latin typeface="+mn-lt"/>
              </a:rPr>
              <a:t>Console</a:t>
            </a:r>
            <a:r>
              <a:rPr lang="ru-RU" sz="1800" dirty="0" smtClean="0">
                <a:latin typeface="+mn-lt"/>
              </a:rPr>
              <a:t>.</a:t>
            </a:r>
            <a:r>
              <a:rPr lang="en-US" sz="1800" dirty="0" err="1" smtClean="0">
                <a:latin typeface="+mn-lt"/>
              </a:rPr>
              <a:t>WriteLine</a:t>
            </a:r>
            <a:r>
              <a:rPr lang="ru-RU" sz="1800" dirty="0" smtClean="0">
                <a:latin typeface="+mn-lt"/>
              </a:rPr>
              <a:t>( "Неверный формат ввода!" </a:t>
            </a:r>
            <a:r>
              <a:rPr lang="en-US" sz="1800" dirty="0" smtClean="0">
                <a:latin typeface="+mn-lt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catch</a:t>
            </a:r>
            <a:r>
              <a:rPr lang="ru-RU" sz="1800" dirty="0" smtClean="0">
                <a:latin typeface="+mn-lt"/>
              </a:rPr>
              <a:t>                                            </a:t>
            </a:r>
            <a:r>
              <a:rPr lang="en-US" sz="1800" dirty="0" smtClean="0">
                <a:latin typeface="+mn-lt"/>
              </a:rPr>
              <a:t>// </a:t>
            </a:r>
            <a:r>
              <a:rPr lang="ru-RU" sz="1800" dirty="0" smtClean="0">
                <a:latin typeface="+mn-lt"/>
              </a:rPr>
              <a:t>общий случай</a:t>
            </a: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    </a:t>
            </a:r>
            <a:r>
              <a:rPr lang="en-US" sz="1800" dirty="0" err="1" smtClean="0">
                <a:latin typeface="+mn-lt"/>
              </a:rPr>
              <a:t>Console.WriteLine</a:t>
            </a:r>
            <a:r>
              <a:rPr lang="en-US" sz="1800" dirty="0" smtClean="0">
                <a:latin typeface="+mn-lt"/>
              </a:rPr>
              <a:t>( "</a:t>
            </a:r>
            <a:r>
              <a:rPr lang="ru-RU" sz="1800" dirty="0" smtClean="0">
                <a:latin typeface="+mn-lt"/>
              </a:rPr>
              <a:t>Неопознанное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исключение</a:t>
            </a:r>
            <a:r>
              <a:rPr lang="en-US" sz="1800" dirty="0" smtClean="0">
                <a:latin typeface="+mn-lt"/>
              </a:rPr>
              <a:t>"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            </a:t>
            </a:r>
            <a:r>
              <a:rPr lang="ru-RU" sz="1800" dirty="0" smtClean="0">
                <a:latin typeface="+mn-lt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latin typeface="+mn-lt"/>
              </a:rPr>
              <a:t>    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1880" y="548680"/>
            <a:ext cx="5485797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/>
              <a:t>if  (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US" sz="1800" dirty="0" smtClean="0"/>
              <a:t> &lt; 0)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{ </a:t>
            </a:r>
            <a:r>
              <a:rPr lang="ru-RU" sz="1800" kern="0" dirty="0" err="1" smtClean="0">
                <a:solidFill>
                  <a:srgbClr val="000000"/>
                </a:solidFill>
                <a:latin typeface="Verdana"/>
              </a:rPr>
              <a:t>Console.WriteLine</a:t>
            </a:r>
            <a:r>
              <a:rPr lang="ru-RU" sz="1800" kern="0" dirty="0">
                <a:solidFill>
                  <a:srgbClr val="000000"/>
                </a:solidFill>
                <a:latin typeface="Verdana"/>
              </a:rPr>
              <a:t>( </a:t>
            </a:r>
            <a:r>
              <a:rPr lang="en-US" sz="1800" kern="0" dirty="0" smtClean="0">
                <a:solidFill>
                  <a:srgbClr val="000000"/>
                </a:solidFill>
                <a:latin typeface="Verdana"/>
              </a:rPr>
              <a:t>"</a:t>
            </a:r>
            <a:r>
              <a:rPr lang="ru-RU" sz="1800" kern="0" dirty="0" smtClean="0">
                <a:solidFill>
                  <a:srgbClr val="000000"/>
                </a:solidFill>
                <a:latin typeface="Verdana"/>
              </a:rPr>
              <a:t>Недопустимое </a:t>
            </a:r>
            <a:r>
              <a:rPr lang="en-US" sz="1800" kern="0" dirty="0" smtClean="0">
                <a:solidFill>
                  <a:srgbClr val="000000"/>
                </a:solidFill>
                <a:latin typeface="Verdana"/>
              </a:rPr>
              <a:t>…</a:t>
            </a:r>
            <a:r>
              <a:rPr lang="ru-RU" sz="1800" kern="0" dirty="0" smtClean="0">
                <a:solidFill>
                  <a:srgbClr val="000000"/>
                </a:solidFill>
                <a:latin typeface="Verdana"/>
              </a:rPr>
              <a:t>" );</a:t>
            </a:r>
            <a:endParaRPr lang="en-US" sz="1800" kern="0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sz="1800" b="1" kern="0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800" b="1" kern="0" dirty="0" smtClean="0">
                <a:solidFill>
                  <a:srgbClr val="000000"/>
                </a:solidFill>
                <a:latin typeface="Verdana"/>
              </a:rPr>
              <a:t>      return</a:t>
            </a:r>
            <a:r>
              <a:rPr lang="en-US" sz="1800" kern="0" dirty="0" smtClean="0">
                <a:solidFill>
                  <a:srgbClr val="000000"/>
                </a:solidFill>
                <a:latin typeface="Verdana"/>
              </a:rPr>
              <a:t>; }</a:t>
            </a:r>
            <a:endParaRPr lang="ru-RU" dirty="0"/>
          </a:p>
        </p:txBody>
      </p:sp>
      <p:sp>
        <p:nvSpPr>
          <p:cNvPr id="7" name="Стрелка углом вверх 6"/>
          <p:cNvSpPr/>
          <p:nvPr/>
        </p:nvSpPr>
        <p:spPr bwMode="auto">
          <a:xfrm rot="16200000" flipH="1">
            <a:off x="7128284" y="1232756"/>
            <a:ext cx="792088" cy="1296144"/>
          </a:xfrm>
          <a:prstGeom prst="bentUpArrow">
            <a:avLst>
              <a:gd name="adj1" fmla="val 11562"/>
              <a:gd name="adj2" fmla="val 12474"/>
              <a:gd name="adj3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Стрелка углом вверх 8"/>
          <p:cNvSpPr/>
          <p:nvPr/>
        </p:nvSpPr>
        <p:spPr bwMode="auto">
          <a:xfrm rot="16200000" flipH="1">
            <a:off x="7128284" y="1304764"/>
            <a:ext cx="1512168" cy="1872208"/>
          </a:xfrm>
          <a:prstGeom prst="bentUpArrow">
            <a:avLst>
              <a:gd name="adj1" fmla="val 6135"/>
              <a:gd name="adj2" fmla="val 6797"/>
              <a:gd name="adj3" fmla="val 2869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481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F0C84-6D4A-4805-B7F0-6B3BDD33D3E6}" type="slidenum">
              <a:rPr lang="ru-RU"/>
              <a:pPr/>
              <a:t>35</a:t>
            </a:fld>
            <a:endParaRPr lang="ru-RU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Оператор </a:t>
            </a:r>
            <a:r>
              <a:rPr lang="en-US" smtClean="0"/>
              <a:t>throw</a:t>
            </a:r>
            <a:r>
              <a:rPr lang="ru-RU" smtClean="0"/>
              <a:t>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792162"/>
          </a:xfrm>
        </p:spPr>
        <p:txBody>
          <a:bodyPr/>
          <a:lstStyle/>
          <a:p>
            <a:pPr eaLnBrk="1" hangingPunct="1"/>
            <a:r>
              <a:rPr lang="ru-RU" b="1" smtClean="0"/>
              <a:t>throw [ выражение ];</a:t>
            </a:r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1258888" y="4306888"/>
            <a:ext cx="4903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/>
              <a:t>Пример:</a:t>
            </a:r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endParaRPr lang="ru-RU" sz="2000"/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2000"/>
              <a:t>throw new DivideByZeroException();</a:t>
            </a: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611188" y="1747838"/>
            <a:ext cx="6913562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ru-RU" sz="2000"/>
              <a:t>Параметр должен быть объектом, порожденным от стандартного класса System.Exception. Этот объект используется для передачи информации об исключении его обработчику.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4100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45E90E-1679-4325-AF2E-E1143EDD7FB1}" type="slidenum">
              <a:rPr lang="ru-RU"/>
              <a:pPr/>
              <a:t>36</a:t>
            </a:fld>
            <a:endParaRPr lang="ru-RU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7738" cy="946150"/>
          </a:xfrm>
        </p:spPr>
        <p:txBody>
          <a:bodyPr/>
          <a:lstStyle/>
          <a:p>
            <a:pPr eaLnBrk="1" hangingPunct="1"/>
            <a:r>
              <a:rPr lang="ru-RU" smtClean="0"/>
              <a:t>Базовые конструкции структурного программирования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005263"/>
            <a:ext cx="8569325" cy="25463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ru-RU" sz="2000" smtClean="0"/>
              <a:t>Целью использования базовых конструкций является получение программы простой структуры. Такую программу легко читать, отлаживать и при необходимости вносить в нее изменения. </a:t>
            </a:r>
            <a:endParaRPr lang="en-US" sz="2000" smtClean="0"/>
          </a:p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ru-RU" sz="2000" smtClean="0"/>
              <a:t>Особенностью базовых конструкций является то, что любая из них имеет только один вход и один выход, поэтому конструкции могут вкладываться друг в друга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39552" y="1052513"/>
          <a:ext cx="8209161" cy="2952084"/>
        </p:xfrm>
        <a:graphic>
          <a:graphicData uri="http://schemas.openxmlformats.org/presentationml/2006/ole">
            <p:oleObj spid="_x0000_s4098" name="CorelDRAW" r:id="rId4" imgW="4965120" imgH="1900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58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37CF2-8758-4A74-8BFD-E48A47F9D9E0}" type="slidenum">
              <a:rPr lang="ru-RU"/>
              <a:pPr/>
              <a:t>37</a:t>
            </a:fld>
            <a:endParaRPr lang="ru-RU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Рекомендации по программированию – 1</a:t>
            </a:r>
            <a:r>
              <a:rPr lang="en-US" dirty="0" smtClean="0"/>
              <a:t>/2</a:t>
            </a:r>
            <a:r>
              <a:rPr lang="ru-RU" dirty="0" smtClean="0"/>
              <a:t> 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761037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Главная цель, к которой нужно стремиться, — получить легко читаемую программу возможно более простой структуры.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Создание программы </a:t>
            </a:r>
            <a:r>
              <a:rPr lang="ru-RU" sz="2000" dirty="0" smtClean="0">
                <a:latin typeface="+mn-lt"/>
              </a:rPr>
              <a:t>начинают </a:t>
            </a:r>
            <a:r>
              <a:rPr lang="ru-RU" sz="2000" dirty="0" smtClean="0">
                <a:latin typeface="+mn-lt"/>
              </a:rPr>
              <a:t>с определения ее исходных данных и </a:t>
            </a:r>
            <a:r>
              <a:rPr lang="ru-RU" sz="2000" dirty="0" smtClean="0">
                <a:latin typeface="+mn-lt"/>
              </a:rPr>
              <a:t>результатов (тип, диапазон).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Затем записывают </a:t>
            </a:r>
            <a:r>
              <a:rPr lang="ru-RU" sz="2000" dirty="0" smtClean="0">
                <a:latin typeface="+mn-lt"/>
              </a:rPr>
              <a:t>на естественном языке (возможно, с применением обобщенных блок-схем), что именно и как должна делать программа.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При кодировании</a:t>
            </a:r>
            <a:r>
              <a:rPr lang="en-US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необходимо помнить о принципах структурного программирования: программа должна состоять из четкой последовательности блоков — базовых конструкций. </a:t>
            </a:r>
          </a:p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Имена переменных должны отражать их смысл. Переменные желательно инициализировать при их </a:t>
            </a:r>
            <a:r>
              <a:rPr lang="ru-RU" sz="2000" dirty="0" smtClean="0">
                <a:latin typeface="+mn-lt"/>
              </a:rPr>
              <a:t>объявлении.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Следует избегать использования в программе чисел в явном </a:t>
            </a:r>
            <a:r>
              <a:rPr lang="ru-RU" sz="2000" dirty="0" smtClean="0">
                <a:latin typeface="+mn-lt"/>
              </a:rPr>
              <a:t>виде (кроме 0 и 1).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95000"/>
              </a:lnSpc>
            </a:pPr>
            <a:r>
              <a:rPr lang="ru-RU" sz="2000" dirty="0" smtClean="0">
                <a:latin typeface="+mn-lt"/>
              </a:rPr>
              <a:t>Программа должна быть «прозрачна». Для записи каждого фрагмента алгоритма </a:t>
            </a:r>
            <a:r>
              <a:rPr lang="ru-RU" sz="2000" dirty="0" smtClean="0">
                <a:latin typeface="+mn-lt"/>
              </a:rPr>
              <a:t>используются </a:t>
            </a:r>
            <a:r>
              <a:rPr lang="ru-RU" sz="2000" dirty="0" smtClean="0">
                <a:latin typeface="+mn-lt"/>
              </a:rPr>
              <a:t>наиболее подходящие средства языка.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686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D73AD-C249-4A25-A5B6-4E686B2A9788}" type="slidenum">
              <a:rPr lang="ru-RU"/>
              <a:pPr/>
              <a:t>38</a:t>
            </a:fld>
            <a:endParaRPr lang="ru-RU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Рекомендации по программированию – </a:t>
            </a:r>
            <a:r>
              <a:rPr lang="en-US" dirty="0" smtClean="0"/>
              <a:t>2/2</a:t>
            </a:r>
            <a:r>
              <a:rPr lang="ru-RU" dirty="0" smtClean="0"/>
              <a:t> 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7991475" cy="5472112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В программе </a:t>
            </a:r>
            <a:r>
              <a:rPr lang="ru-RU" sz="2000" dirty="0" smtClean="0">
                <a:latin typeface="+mn-lt"/>
              </a:rPr>
              <a:t>необходимо </a:t>
            </a:r>
            <a:r>
              <a:rPr lang="ru-RU" sz="2000" dirty="0" smtClean="0">
                <a:latin typeface="+mn-lt"/>
              </a:rPr>
              <a:t>предусматривать реакцию на неверные входные </a:t>
            </a:r>
            <a:r>
              <a:rPr lang="ru-RU" sz="2000" dirty="0" smtClean="0">
                <a:latin typeface="+mn-lt"/>
              </a:rPr>
              <a:t>данные.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05000"/>
              </a:lnSpc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Необходимо предусматривать печать сообщений или выбрасывание исключения в тех точках программы, куда управление при нормальной работе программы передаваться не должно.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05000"/>
              </a:lnSpc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Сообщение об ошибке должно быть информативным и подсказывать пользователю, как ее исправить.  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05000"/>
              </a:lnSpc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После написания программу следует тщательно </a:t>
            </a:r>
            <a:r>
              <a:rPr lang="ru-RU" sz="2000" dirty="0" smtClean="0">
                <a:latin typeface="+mn-lt"/>
              </a:rPr>
              <a:t>отредактировать.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05000"/>
              </a:lnSpc>
              <a:spcAft>
                <a:spcPct val="20000"/>
              </a:spcAft>
            </a:pPr>
            <a:r>
              <a:rPr lang="ru-RU" sz="2000" dirty="0" smtClean="0">
                <a:latin typeface="+mn-lt"/>
              </a:rPr>
              <a:t>Комментарии должны представлять собой правильные предложения без сокращений и со знаками </a:t>
            </a:r>
            <a:r>
              <a:rPr lang="ru-RU" sz="2000" dirty="0" smtClean="0">
                <a:latin typeface="+mn-lt"/>
              </a:rPr>
              <a:t>препинания.</a:t>
            </a:r>
            <a:endParaRPr lang="ru-RU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789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2F846-05FE-44B2-BF5E-9D848C3F160D}" type="slidenum">
              <a:rPr lang="ru-RU"/>
              <a:pPr/>
              <a:t>39</a:t>
            </a:fld>
            <a:endParaRPr lang="ru-RU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Форматирование программы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+mn-lt"/>
              </a:rPr>
              <a:t>Вложенные блоки должны иметь отступ в 3–5 символов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rgbClr val="5F5F5F"/>
                </a:solidFill>
                <a:latin typeface="+mn-lt"/>
              </a:rPr>
              <a:t>Форматируйте текст по столбцам везде, где это возможно: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>
                <a:latin typeface="+mn-lt"/>
              </a:rPr>
              <a:t>   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string   buf        = "qwerty";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double  ex         = 3.1234;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int        number = 12;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byte      z          = 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if ( done ) Console.WriteLine( "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Сумма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ряда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 - " + y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else       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 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Console.WriteLine( "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Ряд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расходится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"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if     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 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( x &gt;= 0 &amp;&amp; x &lt; 10 ) y = t * x;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else if ( x &gt;= 10 )         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    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y = 2 * 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  <a:latin typeface="+mn-lt"/>
              </a:rPr>
              <a:t>    else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                                   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y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 =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x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;</a:t>
            </a:r>
            <a:endParaRPr lang="en-US" sz="2000" smtClean="0">
              <a:solidFill>
                <a:srgbClr val="006600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+mn-lt"/>
              </a:rPr>
              <a:t>После знаков препинания должны использоваться пробелы: </a:t>
            </a:r>
            <a:endParaRPr lang="en-US" sz="2000" smtClean="0">
              <a:latin typeface="+mn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>
                <a:latin typeface="+mn-lt"/>
              </a:rPr>
              <a:t> 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f=a+b;                    //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плохо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! </a:t>
            </a:r>
            <a:r>
              <a:rPr lang="ru-RU" sz="2000" smtClean="0">
                <a:solidFill>
                  <a:srgbClr val="006600"/>
                </a:solidFill>
                <a:latin typeface="+mn-lt"/>
              </a:rPr>
              <a:t>Лучше</a:t>
            </a:r>
            <a:r>
              <a:rPr lang="en-US" sz="2000" smtClean="0">
                <a:solidFill>
                  <a:srgbClr val="006600"/>
                </a:solidFill>
                <a:latin typeface="+mn-lt"/>
              </a:rPr>
              <a:t> f = a + b;</a:t>
            </a:r>
            <a:endParaRPr lang="ru-RU" sz="2000" smtClean="0">
              <a:solidFill>
                <a:srgbClr val="00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02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0B3F7-3798-4EF0-A800-9660F7C72FDC}" type="slidenum">
              <a:rPr lang="ru-RU"/>
              <a:pPr/>
              <a:t>4</a:t>
            </a:fld>
            <a:endParaRPr lang="ru-RU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Пустой оператор</a:t>
            </a: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i="1" dirty="0" smtClean="0">
                <a:latin typeface="+mn-lt"/>
              </a:rPr>
              <a:t>пустой оператор </a:t>
            </a:r>
            <a:r>
              <a:rPr lang="ru-RU" sz="3600" b="1" i="1" dirty="0" smtClean="0">
                <a:latin typeface="+mn-lt"/>
              </a:rPr>
              <a:t>;</a:t>
            </a:r>
            <a:r>
              <a:rPr lang="ru-RU" dirty="0" smtClean="0">
                <a:latin typeface="+mn-lt"/>
              </a:rPr>
              <a:t> используется, когда по синтаксису оператор требуется, а по смыслу — нет:</a:t>
            </a:r>
          </a:p>
          <a:p>
            <a:pPr eaLnBrk="1" hangingPunct="1"/>
            <a:r>
              <a:rPr lang="en-US" dirty="0" smtClean="0">
                <a:solidFill>
                  <a:srgbClr val="006600"/>
                </a:solidFill>
                <a:latin typeface="+mn-lt"/>
              </a:rPr>
              <a:t>while</a:t>
            </a:r>
            <a:r>
              <a:rPr lang="ru-RU" dirty="0" smtClean="0">
                <a:solidFill>
                  <a:srgbClr val="006600"/>
                </a:solidFill>
                <a:latin typeface="+mn-lt"/>
              </a:rPr>
              <a:t> ( </a:t>
            </a:r>
            <a:r>
              <a:rPr lang="en-US" dirty="0" smtClean="0">
                <a:solidFill>
                  <a:srgbClr val="006600"/>
                </a:solidFill>
                <a:latin typeface="+mn-lt"/>
              </a:rPr>
              <a:t>true </a:t>
            </a:r>
            <a:r>
              <a:rPr lang="ru-RU" dirty="0" smtClean="0">
                <a:solidFill>
                  <a:srgbClr val="006600"/>
                </a:solidFill>
                <a:latin typeface="+mn-lt"/>
              </a:rPr>
              <a:t>);</a:t>
            </a:r>
            <a:r>
              <a:rPr lang="ru-RU" dirty="0" smtClean="0">
                <a:latin typeface="+mn-lt"/>
              </a:rPr>
              <a:t>     </a:t>
            </a:r>
          </a:p>
          <a:p>
            <a:pPr eaLnBrk="1" hangingPunct="1"/>
            <a:endParaRPr lang="ru-RU" dirty="0" smtClean="0">
              <a:latin typeface="+mn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+mn-lt"/>
              </a:rPr>
              <a:t>Это цикл, состоящий из пустого оператора (бесконечный)</a:t>
            </a:r>
          </a:p>
          <a:p>
            <a:pPr eaLnBrk="1" hangingPunct="1"/>
            <a:endParaRPr lang="ru-RU" dirty="0" smtClean="0">
              <a:latin typeface="+mn-lt"/>
            </a:endParaRPr>
          </a:p>
          <a:p>
            <a:pPr eaLnBrk="1" hangingPunct="1"/>
            <a:r>
              <a:rPr lang="en-US" dirty="0" smtClean="0">
                <a:latin typeface="+mn-lt"/>
              </a:rPr>
              <a:t>;;;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+mn-lt"/>
              </a:rPr>
              <a:t>Три пустых оператора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3891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C99874-6187-4A4B-84E0-1708984D63A7}" type="slidenum">
              <a:rPr lang="ru-RU"/>
              <a:pPr/>
              <a:t>40</a:t>
            </a:fld>
            <a:endParaRPr lang="ru-RU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35000"/>
              </a:lnSpc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"Вопрос «Как писать хорошие программы на С++?» напоминает вопрос «Как писать хорошую английскую прозу?». Есть два совета: «Знай, что хочешь сказать» и «Тренируйся. Подражай хорошему стилю». Оба совета годятся как для С++, так и для английской прозы, и обоим одинаково сложно следовать." </a:t>
            </a:r>
          </a:p>
          <a:p>
            <a:pPr marL="0" indent="0" eaLnBrk="1" hangingPunct="1">
              <a:lnSpc>
                <a:spcPct val="135000"/>
              </a:lnSpc>
              <a:buFont typeface="Wingdings" pitchFamily="2" charset="2"/>
              <a:buNone/>
            </a:pPr>
            <a:endParaRPr lang="ru-RU" sz="2000" dirty="0" smtClean="0">
              <a:latin typeface="+mn-lt"/>
            </a:endParaRPr>
          </a:p>
          <a:p>
            <a:pPr marL="0" indent="0" algn="r" eaLnBrk="1" hangingPunct="1">
              <a:lnSpc>
                <a:spcPct val="135000"/>
              </a:lnSpc>
              <a:buFont typeface="Wingdings" pitchFamily="2" charset="2"/>
              <a:buNone/>
            </a:pPr>
            <a:r>
              <a:rPr lang="ru-RU" sz="2000" dirty="0" smtClean="0">
                <a:latin typeface="+mn-lt"/>
              </a:rPr>
              <a:t>Б. Страуструп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(НИУ ИТМО)</a:t>
            </a:r>
          </a:p>
        </p:txBody>
      </p:sp>
      <p:sp>
        <p:nvSpPr>
          <p:cNvPr id="6451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6589FC-DD13-42AD-AB27-49E3EB312AFC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Домашнее задание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Изучить темы:</a:t>
            </a:r>
          </a:p>
          <a:p>
            <a:pPr lvl="1" eaLnBrk="1" hangingPunct="1">
              <a:defRPr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Управляющие операторы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C#</a:t>
            </a:r>
          </a:p>
          <a:p>
            <a:pPr lvl="1" eaLnBrk="1" hangingPunct="1">
              <a:defRPr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Введение в обработку исключений</a:t>
            </a:r>
          </a:p>
          <a:p>
            <a:pPr lvl="1" eaLnBrk="1" hangingPunct="1">
              <a:defRPr/>
            </a:pPr>
            <a:r>
              <a:rPr lang="ru-RU" dirty="0" smtClean="0"/>
              <a:t>Рекомендации по стилю</a:t>
            </a:r>
          </a:p>
          <a:p>
            <a:pPr lvl="1" eaLnBrk="1" hangingPunct="1">
              <a:defRPr/>
            </a:pPr>
            <a:endParaRPr lang="ru-RU" dirty="0" smtClean="0"/>
          </a:p>
          <a:p>
            <a:pPr marL="1792288" lvl="1" indent="-1609725" eaLnBrk="1" hangingPunct="1">
              <a:buFont typeface="Wingdings" pitchFamily="2" charset="2"/>
              <a:buNone/>
              <a:defRPr/>
            </a:pPr>
            <a:r>
              <a:rPr lang="ru-RU" sz="1800" i="1" dirty="0" smtClean="0"/>
              <a:t>Примечание: «изучить» - прочитать в учебнике, найти в стандарте, найти в справке, понять, применить в программе, уложить в голове в систему, объяснить бабушке.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F77D410-63E5-47C5-A740-D412D55B1CE0}" type="slidenum">
              <a:rPr lang="ru-RU"/>
              <a:pPr/>
              <a:t>5</a:t>
            </a:fld>
            <a:endParaRPr lang="ru-RU"/>
          </a:p>
        </p:txBody>
      </p:sp>
      <p:sp>
        <p:nvSpPr>
          <p:cNvPr id="11267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3200" dirty="0" smtClean="0"/>
              <a:t>Операторы ветвления</a:t>
            </a:r>
            <a:r>
              <a:rPr lang="en-US" sz="3200" dirty="0" smtClean="0"/>
              <a:t>:</a:t>
            </a:r>
            <a:endParaRPr lang="ru-RU" sz="3200" dirty="0" smtClean="0"/>
          </a:p>
          <a:p>
            <a:pPr eaLnBrk="1" hangingPunct="1"/>
            <a:endParaRPr lang="ru-RU" sz="3200" dirty="0" smtClean="0"/>
          </a:p>
          <a:p>
            <a:pPr eaLnBrk="1" hangingPunct="1">
              <a:buFont typeface="Wingdings" pitchFamily="2" charset="2"/>
              <a:buChar char="n"/>
            </a:pPr>
            <a:r>
              <a:rPr lang="en-US" dirty="0" smtClean="0"/>
              <a:t> </a:t>
            </a:r>
            <a:r>
              <a:rPr lang="ru-RU" dirty="0" smtClean="0"/>
              <a:t>развилка (</a:t>
            </a:r>
            <a:r>
              <a:rPr lang="en-US" b="1" dirty="0" smtClean="0"/>
              <a:t>if</a:t>
            </a:r>
            <a:r>
              <a:rPr lang="en-US" dirty="0" smtClean="0"/>
              <a:t>)</a:t>
            </a:r>
            <a:endParaRPr lang="ru-RU" dirty="0" smtClean="0"/>
          </a:p>
          <a:p>
            <a:pPr eaLnBrk="1" hangingPunct="1">
              <a:buFont typeface="Wingdings" pitchFamily="2" charset="2"/>
              <a:buChar char="n"/>
            </a:pPr>
            <a:r>
              <a:rPr lang="en-US" dirty="0" smtClean="0"/>
              <a:t> </a:t>
            </a:r>
            <a:r>
              <a:rPr lang="ru-RU" dirty="0" smtClean="0"/>
              <a:t>переключатель</a:t>
            </a:r>
            <a:r>
              <a:rPr lang="en-US" dirty="0" smtClean="0"/>
              <a:t> (</a:t>
            </a:r>
            <a:r>
              <a:rPr lang="en-US" b="1" dirty="0" smtClean="0"/>
              <a:t>switch</a:t>
            </a:r>
            <a:r>
              <a:rPr lang="en-US" dirty="0" smtClean="0"/>
              <a:t>)</a:t>
            </a:r>
            <a:endParaRPr lang="ru-RU" dirty="0" smtClean="0"/>
          </a:p>
          <a:p>
            <a:pPr eaLnBrk="1" hangingPunct="1"/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2291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EED40F-7554-4613-807B-6DD07DA52C99}" type="slidenum">
              <a:rPr lang="ru-RU"/>
              <a:pPr/>
              <a:t>6</a:t>
            </a:fld>
            <a:endParaRPr lang="ru-RU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Условный оператор </a:t>
            </a:r>
            <a:r>
              <a:rPr lang="ru-RU" dirty="0" err="1" smtClean="0"/>
              <a:t>if</a:t>
            </a:r>
            <a:endParaRPr lang="ru-RU" dirty="0" smtClean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3645024"/>
            <a:ext cx="6337300" cy="2592388"/>
          </a:xfrm>
        </p:spPr>
        <p:txBody>
          <a:bodyPr/>
          <a:lstStyle/>
          <a:p>
            <a:pPr marL="0" indent="0" eaLnBrk="1" hangingPunct="1">
              <a:lnSpc>
                <a:spcPts val="28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00"/>
                </a:solidFill>
              </a:rPr>
              <a:t>if ( a &lt; 0 ) b = 1;</a:t>
            </a:r>
          </a:p>
          <a:p>
            <a:pPr marL="0" indent="0" eaLnBrk="1" hangingPunct="1">
              <a:lnSpc>
                <a:spcPts val="28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00"/>
                </a:solidFill>
              </a:rPr>
              <a:t>if </a:t>
            </a:r>
            <a:r>
              <a:rPr lang="en-US" sz="2000" b="1" dirty="0" smtClean="0">
                <a:solidFill>
                  <a:srgbClr val="006600"/>
                </a:solidFill>
              </a:rPr>
              <a:t>(</a:t>
            </a:r>
            <a:r>
              <a:rPr lang="en-US" sz="2000" dirty="0" smtClean="0">
                <a:solidFill>
                  <a:srgbClr val="006600"/>
                </a:solidFill>
              </a:rPr>
              <a:t> a &lt; b &amp;&amp; </a:t>
            </a:r>
            <a:r>
              <a:rPr lang="en-US" sz="2000" b="1" dirty="0" smtClean="0">
                <a:solidFill>
                  <a:srgbClr val="006600"/>
                </a:solidFill>
              </a:rPr>
              <a:t>(</a:t>
            </a:r>
            <a:r>
              <a:rPr lang="en-US" sz="2000" dirty="0" smtClean="0">
                <a:solidFill>
                  <a:srgbClr val="006600"/>
                </a:solidFill>
              </a:rPr>
              <a:t>a &gt; d || a == 0</a:t>
            </a:r>
            <a:r>
              <a:rPr lang="en-US" sz="2000" b="1" dirty="0" smtClean="0">
                <a:solidFill>
                  <a:srgbClr val="006600"/>
                </a:solidFill>
              </a:rPr>
              <a:t>)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</a:rPr>
              <a:t>)</a:t>
            </a:r>
            <a:r>
              <a:rPr lang="en-US" sz="2000" dirty="0" smtClean="0">
                <a:solidFill>
                  <a:srgbClr val="006600"/>
                </a:solidFill>
              </a:rPr>
              <a:t>   ++b; </a:t>
            </a:r>
            <a:endParaRPr lang="ru-RU" sz="2000" dirty="0" smtClean="0">
              <a:solidFill>
                <a:srgbClr val="006600"/>
              </a:solidFill>
            </a:endParaRPr>
          </a:p>
          <a:p>
            <a:pPr marL="0" indent="0" eaLnBrk="1" hangingPunct="1">
              <a:lnSpc>
                <a:spcPts val="28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00"/>
                </a:solidFill>
              </a:rPr>
              <a:t>else </a:t>
            </a:r>
            <a:r>
              <a:rPr lang="en-US" sz="2000" b="1" dirty="0" smtClean="0">
                <a:solidFill>
                  <a:srgbClr val="C00000"/>
                </a:solidFill>
              </a:rPr>
              <a:t>{</a:t>
            </a:r>
            <a:r>
              <a:rPr lang="en-US" sz="2000" dirty="0" smtClean="0">
                <a:solidFill>
                  <a:srgbClr val="006600"/>
                </a:solidFill>
              </a:rPr>
              <a:t>	b *= a; a = 0; </a:t>
            </a:r>
            <a:r>
              <a:rPr lang="en-US" sz="2000" b="1" dirty="0" smtClean="0">
                <a:solidFill>
                  <a:srgbClr val="C00000"/>
                </a:solidFill>
              </a:rPr>
              <a:t>}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ts val="28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  <a:t>if ( a &lt; b ) if ( a &lt; c ) m = a;</a:t>
            </a:r>
            <a:b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  <a:t>	      else          m = c;</a:t>
            </a:r>
            <a:b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  <a:t>else	      if ( b &lt; c ) m = b; </a:t>
            </a:r>
            <a:b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  <a:t>	      else          m 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=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  <a:t>c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; </a:t>
            </a:r>
            <a:r>
              <a:rPr lang="ru-RU" sz="2000" dirty="0" smtClean="0">
                <a:solidFill>
                  <a:srgbClr val="006600"/>
                </a:solidFill>
              </a:rPr>
              <a:t>		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323850" y="765175"/>
            <a:ext cx="84248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45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800" b="1" dirty="0" err="1"/>
              <a:t>if</a:t>
            </a:r>
            <a:r>
              <a:rPr lang="ru-RU" sz="2800" b="1" dirty="0"/>
              <a:t> </a:t>
            </a:r>
            <a:r>
              <a:rPr lang="en-US" sz="2800" b="1" dirty="0">
                <a:solidFill>
                  <a:srgbClr val="006600"/>
                </a:solidFill>
              </a:rPr>
              <a:t>(</a:t>
            </a:r>
            <a:r>
              <a:rPr lang="en-US" sz="2800" b="1" dirty="0"/>
              <a:t> </a:t>
            </a:r>
            <a:r>
              <a:rPr lang="ru-RU" sz="2800" b="1" dirty="0"/>
              <a:t>выражение </a:t>
            </a:r>
            <a:r>
              <a:rPr lang="en-US" sz="2800" b="1" dirty="0">
                <a:solidFill>
                  <a:srgbClr val="006600"/>
                </a:solidFill>
              </a:rPr>
              <a:t>)</a:t>
            </a:r>
            <a:r>
              <a:rPr lang="en-US" sz="2800" b="1" dirty="0"/>
              <a:t> </a:t>
            </a:r>
            <a:r>
              <a:rPr lang="ru-RU" sz="2800" b="1" dirty="0"/>
              <a:t>оператор_1</a:t>
            </a:r>
            <a:r>
              <a:rPr lang="en-US" sz="2800" b="1" dirty="0">
                <a:solidFill>
                  <a:srgbClr val="006600"/>
                </a:solidFill>
              </a:rPr>
              <a:t>;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ru-RU" sz="2800" b="1" dirty="0" err="1"/>
              <a:t>else</a:t>
            </a:r>
            <a:r>
              <a:rPr lang="ru-RU" sz="2800" b="1" dirty="0"/>
              <a:t> оператор_2;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</p:txBody>
      </p:sp>
      <p:pic>
        <p:nvPicPr>
          <p:cNvPr id="12295" name="Picture 8" descr="ch02_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27784" y="1412776"/>
            <a:ext cx="6372200" cy="2664296"/>
          </a:xfrm>
          <a:noFill/>
        </p:spPr>
      </p:pic>
      <p:sp>
        <p:nvSpPr>
          <p:cNvPr id="8" name="Выноска-облако 7"/>
          <p:cNvSpPr/>
          <p:nvPr/>
        </p:nvSpPr>
        <p:spPr bwMode="auto">
          <a:xfrm>
            <a:off x="5724128" y="4437112"/>
            <a:ext cx="2880320" cy="1080120"/>
          </a:xfrm>
          <a:prstGeom prst="cloudCallout">
            <a:avLst>
              <a:gd name="adj1" fmla="val 10873"/>
              <a:gd name="adj2" fmla="val -14471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Простой или </a:t>
            </a:r>
            <a:r>
              <a:rPr lang="en-US" sz="2000" dirty="0" smtClean="0"/>
              <a:t>{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блок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}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331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C80DCD-4FAD-414D-B7AA-42545D362BE9}" type="slidenum">
              <a:rPr lang="ru-RU"/>
              <a:pPr/>
              <a:t>7</a:t>
            </a:fld>
            <a:endParaRPr lang="ru-RU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</a:t>
            </a:r>
          </a:p>
        </p:txBody>
      </p:sp>
      <p:grpSp>
        <p:nvGrpSpPr>
          <p:cNvPr id="13317" name="Group 3"/>
          <p:cNvGrpSpPr>
            <a:grpSpLocks/>
          </p:cNvGrpSpPr>
          <p:nvPr/>
        </p:nvGrpSpPr>
        <p:grpSpPr bwMode="auto">
          <a:xfrm>
            <a:off x="6156325" y="188913"/>
            <a:ext cx="2857500" cy="2171700"/>
            <a:chOff x="621" y="774"/>
            <a:chExt cx="4500" cy="3420"/>
          </a:xfrm>
        </p:grpSpPr>
        <p:sp>
          <p:nvSpPr>
            <p:cNvPr id="13320" name="AutoShape 4" descr="Светлый диагональный 2"/>
            <p:cNvSpPr>
              <a:spLocks noChangeArrowheads="1"/>
            </p:cNvSpPr>
            <p:nvPr/>
          </p:nvSpPr>
          <p:spPr bwMode="auto">
            <a:xfrm rot="5400000" flipV="1">
              <a:off x="891" y="2301"/>
              <a:ext cx="1623" cy="1443"/>
            </a:xfrm>
            <a:prstGeom prst="rtTriangle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Oval 5" descr="Светлый диагональный 2"/>
            <p:cNvSpPr>
              <a:spLocks noChangeArrowheads="1"/>
            </p:cNvSpPr>
            <p:nvPr/>
          </p:nvSpPr>
          <p:spPr bwMode="auto">
            <a:xfrm>
              <a:off x="1701" y="1494"/>
              <a:ext cx="1440" cy="1440"/>
            </a:xfrm>
            <a:prstGeom prst="ellipse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Line 6"/>
            <p:cNvSpPr>
              <a:spLocks noChangeShapeType="1"/>
            </p:cNvSpPr>
            <p:nvPr/>
          </p:nvSpPr>
          <p:spPr bwMode="auto">
            <a:xfrm flipV="1">
              <a:off x="2421" y="774"/>
              <a:ext cx="1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Text Box 7"/>
            <p:cNvSpPr txBox="1">
              <a:spLocks noChangeArrowheads="1"/>
            </p:cNvSpPr>
            <p:nvPr/>
          </p:nvSpPr>
          <p:spPr bwMode="auto">
            <a:xfrm>
              <a:off x="2601" y="347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-2</a:t>
              </a:r>
              <a:endParaRPr lang="ru-RU" sz="2800"/>
            </a:p>
          </p:txBody>
        </p:sp>
        <p:sp>
          <p:nvSpPr>
            <p:cNvPr id="13324" name="Text Box 8"/>
            <p:cNvSpPr txBox="1">
              <a:spLocks noChangeArrowheads="1"/>
            </p:cNvSpPr>
            <p:nvPr/>
          </p:nvSpPr>
          <p:spPr bwMode="auto">
            <a:xfrm>
              <a:off x="801" y="2394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-2</a:t>
              </a:r>
              <a:endParaRPr lang="ru-RU" sz="2800"/>
            </a:p>
          </p:txBody>
        </p:sp>
        <p:sp>
          <p:nvSpPr>
            <p:cNvPr id="13325" name="AutoShape 9" descr="Светлый диагональный 2"/>
            <p:cNvSpPr>
              <a:spLocks noChangeArrowheads="1"/>
            </p:cNvSpPr>
            <p:nvPr/>
          </p:nvSpPr>
          <p:spPr bwMode="auto">
            <a:xfrm rot="5400000" flipV="1">
              <a:off x="891" y="2301"/>
              <a:ext cx="1623" cy="1443"/>
            </a:xfrm>
            <a:prstGeom prst="rtTriangle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Oval 10" descr="Светлый диагональный 2"/>
            <p:cNvSpPr>
              <a:spLocks noChangeArrowheads="1"/>
            </p:cNvSpPr>
            <p:nvPr/>
          </p:nvSpPr>
          <p:spPr bwMode="auto">
            <a:xfrm>
              <a:off x="1701" y="1494"/>
              <a:ext cx="1440" cy="1440"/>
            </a:xfrm>
            <a:prstGeom prst="ellipse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7" name="Line 11"/>
            <p:cNvSpPr>
              <a:spLocks noChangeShapeType="1"/>
            </p:cNvSpPr>
            <p:nvPr/>
          </p:nvSpPr>
          <p:spPr bwMode="auto">
            <a:xfrm flipV="1">
              <a:off x="2421" y="774"/>
              <a:ext cx="1" cy="3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Text Box 12"/>
            <p:cNvSpPr txBox="1">
              <a:spLocks noChangeArrowheads="1"/>
            </p:cNvSpPr>
            <p:nvPr/>
          </p:nvSpPr>
          <p:spPr bwMode="auto">
            <a:xfrm>
              <a:off x="2961" y="2397"/>
              <a:ext cx="3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1</a:t>
              </a:r>
              <a:endParaRPr lang="ru-RU" sz="2800"/>
            </a:p>
          </p:txBody>
        </p:sp>
        <p:sp>
          <p:nvSpPr>
            <p:cNvPr id="13329" name="Text Box 13"/>
            <p:cNvSpPr txBox="1">
              <a:spLocks noChangeArrowheads="1"/>
            </p:cNvSpPr>
            <p:nvPr/>
          </p:nvSpPr>
          <p:spPr bwMode="auto">
            <a:xfrm>
              <a:off x="2601" y="347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-2</a:t>
              </a:r>
              <a:endParaRPr lang="ru-RU" sz="2800"/>
            </a:p>
          </p:txBody>
        </p:sp>
        <p:sp>
          <p:nvSpPr>
            <p:cNvPr id="13330" name="Text Box 14"/>
            <p:cNvSpPr txBox="1">
              <a:spLocks noChangeArrowheads="1"/>
            </p:cNvSpPr>
            <p:nvPr/>
          </p:nvSpPr>
          <p:spPr bwMode="auto">
            <a:xfrm>
              <a:off x="801" y="2394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-2</a:t>
              </a:r>
              <a:endParaRPr lang="ru-RU" sz="2800"/>
            </a:p>
          </p:txBody>
        </p:sp>
        <p:sp>
          <p:nvSpPr>
            <p:cNvPr id="13331" name="Text Box 15"/>
            <p:cNvSpPr txBox="1">
              <a:spLocks noChangeArrowheads="1"/>
            </p:cNvSpPr>
            <p:nvPr/>
          </p:nvSpPr>
          <p:spPr bwMode="auto">
            <a:xfrm>
              <a:off x="3861" y="2394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2</a:t>
              </a:r>
              <a:endParaRPr lang="ru-RU" sz="2800"/>
            </a:p>
          </p:txBody>
        </p:sp>
        <p:sp>
          <p:nvSpPr>
            <p:cNvPr id="13332" name="Text Box 16"/>
            <p:cNvSpPr txBox="1">
              <a:spLocks noChangeArrowheads="1"/>
            </p:cNvSpPr>
            <p:nvPr/>
          </p:nvSpPr>
          <p:spPr bwMode="auto">
            <a:xfrm>
              <a:off x="4401" y="2394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x</a:t>
              </a:r>
              <a:endParaRPr lang="ru-RU" sz="2800"/>
            </a:p>
          </p:txBody>
        </p:sp>
        <p:sp>
          <p:nvSpPr>
            <p:cNvPr id="13333" name="Text Box 17"/>
            <p:cNvSpPr txBox="1">
              <a:spLocks noChangeArrowheads="1"/>
            </p:cNvSpPr>
            <p:nvPr/>
          </p:nvSpPr>
          <p:spPr bwMode="auto">
            <a:xfrm>
              <a:off x="1521" y="774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ru-RU" sz="1200"/>
                <a:t>y</a:t>
              </a:r>
              <a:endParaRPr lang="ru-RU" sz="2800"/>
            </a:p>
          </p:txBody>
        </p:sp>
        <p:sp>
          <p:nvSpPr>
            <p:cNvPr id="13334" name="Line 18"/>
            <p:cNvSpPr>
              <a:spLocks noChangeShapeType="1"/>
            </p:cNvSpPr>
            <p:nvPr/>
          </p:nvSpPr>
          <p:spPr bwMode="auto">
            <a:xfrm>
              <a:off x="981" y="203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5" name="Line 19"/>
            <p:cNvSpPr>
              <a:spLocks noChangeShapeType="1"/>
            </p:cNvSpPr>
            <p:nvPr/>
          </p:nvSpPr>
          <p:spPr bwMode="auto">
            <a:xfrm>
              <a:off x="2241" y="383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6" name="Line 20"/>
            <p:cNvSpPr>
              <a:spLocks noChangeShapeType="1"/>
            </p:cNvSpPr>
            <p:nvPr/>
          </p:nvSpPr>
          <p:spPr bwMode="auto">
            <a:xfrm>
              <a:off x="621" y="2214"/>
              <a:ext cx="4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Line 21"/>
            <p:cNvSpPr>
              <a:spLocks noChangeShapeType="1"/>
            </p:cNvSpPr>
            <p:nvPr/>
          </p:nvSpPr>
          <p:spPr bwMode="auto">
            <a:xfrm>
              <a:off x="4041" y="203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22"/>
            <p:cNvSpPr>
              <a:spLocks noChangeShapeType="1"/>
            </p:cNvSpPr>
            <p:nvPr/>
          </p:nvSpPr>
          <p:spPr bwMode="auto">
            <a:xfrm>
              <a:off x="3141" y="203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18" name="Rectangle 2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3913" name="Rectangle 25"/>
          <p:cNvSpPr>
            <a:spLocks noChangeArrowheads="1"/>
          </p:cNvSpPr>
          <p:nvPr/>
        </p:nvSpPr>
        <p:spPr bwMode="auto">
          <a:xfrm>
            <a:off x="179388" y="984250"/>
            <a:ext cx="8748712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using System;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namespace ConsoleApplication1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{   class Class1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    {   static void Main()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        {            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            </a:t>
            </a:r>
            <a:r>
              <a:rPr lang="en-US" sz="1800" dirty="0" err="1">
                <a:solidFill>
                  <a:srgbClr val="006600"/>
                </a:solidFill>
              </a:rPr>
              <a:t>Console.WriteLine</a:t>
            </a:r>
            <a:r>
              <a:rPr lang="en-US" sz="1800" dirty="0">
                <a:solidFill>
                  <a:srgbClr val="006600"/>
                </a:solidFill>
              </a:rPr>
              <a:t>( "</a:t>
            </a:r>
            <a:r>
              <a:rPr lang="en-US" sz="1800" dirty="0" err="1">
                <a:solidFill>
                  <a:srgbClr val="006600"/>
                </a:solidFill>
              </a:rPr>
              <a:t>Введите</a:t>
            </a:r>
            <a:r>
              <a:rPr lang="en-US" sz="1800" dirty="0">
                <a:solidFill>
                  <a:srgbClr val="006600"/>
                </a:solidFill>
              </a:rPr>
              <a:t> </a:t>
            </a:r>
            <a:r>
              <a:rPr lang="en-US" sz="1800" dirty="0" err="1">
                <a:solidFill>
                  <a:srgbClr val="006600"/>
                </a:solidFill>
              </a:rPr>
              <a:t>координату</a:t>
            </a:r>
            <a:r>
              <a:rPr lang="en-US" sz="1800" dirty="0">
                <a:solidFill>
                  <a:srgbClr val="006600"/>
                </a:solidFill>
              </a:rPr>
              <a:t> x" );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            double x = </a:t>
            </a:r>
            <a:r>
              <a:rPr lang="en-US" sz="1800" dirty="0" err="1">
                <a:solidFill>
                  <a:srgbClr val="006600"/>
                </a:solidFill>
              </a:rPr>
              <a:t>Convert.ToDouble</a:t>
            </a:r>
            <a:r>
              <a:rPr lang="en-US" sz="1800" dirty="0">
                <a:solidFill>
                  <a:srgbClr val="006600"/>
                </a:solidFill>
              </a:rPr>
              <a:t>(</a:t>
            </a:r>
            <a:r>
              <a:rPr lang="en-US" sz="1800" dirty="0" err="1">
                <a:solidFill>
                  <a:srgbClr val="006600"/>
                </a:solidFill>
              </a:rPr>
              <a:t>Console.ReadLine</a:t>
            </a:r>
            <a:r>
              <a:rPr lang="en-US" sz="1800" dirty="0">
                <a:solidFill>
                  <a:srgbClr val="006600"/>
                </a:solidFill>
              </a:rPr>
              <a:t>() );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endParaRPr lang="en-US" sz="1800" dirty="0">
              <a:solidFill>
                <a:srgbClr val="006600"/>
              </a:solidFill>
            </a:endParaRP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            </a:t>
            </a:r>
            <a:r>
              <a:rPr lang="en-US" sz="1800" dirty="0" err="1">
                <a:solidFill>
                  <a:srgbClr val="006600"/>
                </a:solidFill>
              </a:rPr>
              <a:t>Console.WriteLine</a:t>
            </a:r>
            <a:r>
              <a:rPr lang="en-US" sz="1800" dirty="0">
                <a:solidFill>
                  <a:srgbClr val="006600"/>
                </a:solidFill>
              </a:rPr>
              <a:t>( "</a:t>
            </a:r>
            <a:r>
              <a:rPr lang="en-US" sz="1800" dirty="0" err="1">
                <a:solidFill>
                  <a:srgbClr val="006600"/>
                </a:solidFill>
              </a:rPr>
              <a:t>Введите</a:t>
            </a:r>
            <a:r>
              <a:rPr lang="en-US" sz="1800" dirty="0">
                <a:solidFill>
                  <a:srgbClr val="006600"/>
                </a:solidFill>
              </a:rPr>
              <a:t> </a:t>
            </a:r>
            <a:r>
              <a:rPr lang="en-US" sz="1800" dirty="0" err="1">
                <a:solidFill>
                  <a:srgbClr val="006600"/>
                </a:solidFill>
              </a:rPr>
              <a:t>координату</a:t>
            </a:r>
            <a:r>
              <a:rPr lang="en-US" sz="1800" dirty="0">
                <a:solidFill>
                  <a:srgbClr val="006600"/>
                </a:solidFill>
              </a:rPr>
              <a:t> у" );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            double y = </a:t>
            </a:r>
            <a:r>
              <a:rPr lang="en-US" sz="1800" dirty="0" err="1">
                <a:solidFill>
                  <a:srgbClr val="006600"/>
                </a:solidFill>
              </a:rPr>
              <a:t>double.Parse</a:t>
            </a:r>
            <a:r>
              <a:rPr lang="en-US" sz="1800" dirty="0">
                <a:solidFill>
                  <a:srgbClr val="006600"/>
                </a:solidFill>
              </a:rPr>
              <a:t>(</a:t>
            </a:r>
            <a:r>
              <a:rPr lang="en-US" sz="1800" dirty="0" err="1">
                <a:solidFill>
                  <a:srgbClr val="006600"/>
                </a:solidFill>
              </a:rPr>
              <a:t>Console.ReadLine</a:t>
            </a:r>
            <a:r>
              <a:rPr lang="en-US" sz="1800" dirty="0">
                <a:solidFill>
                  <a:srgbClr val="006600"/>
                </a:solidFill>
              </a:rPr>
              <a:t>() );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endParaRPr lang="en-US" sz="1800" dirty="0">
              <a:solidFill>
                <a:srgbClr val="006600"/>
              </a:solidFill>
            </a:endParaRP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				if  ( x * x + y * y &lt;= 1 </a:t>
            </a:r>
            <a:r>
              <a:rPr lang="en-US" sz="1800" b="1" dirty="0">
                <a:solidFill>
                  <a:srgbClr val="006600"/>
                </a:solidFill>
              </a:rPr>
              <a:t>||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					   x &lt;= 0 &amp;&amp; y &lt;= 0 &amp;&amp; y &gt;= - x – 2 )</a:t>
            </a:r>
            <a:endParaRPr lang="ru-RU" sz="1800" dirty="0">
              <a:solidFill>
                <a:srgbClr val="006600"/>
              </a:solidFill>
            </a:endParaRP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					  </a:t>
            </a:r>
            <a:r>
              <a:rPr lang="en-US" sz="1800" dirty="0" err="1">
                <a:solidFill>
                  <a:srgbClr val="006600"/>
                </a:solidFill>
              </a:rPr>
              <a:t>Console.WriteLine</a:t>
            </a:r>
            <a:r>
              <a:rPr lang="en-US" sz="1800" dirty="0">
                <a:solidFill>
                  <a:srgbClr val="006600"/>
                </a:solidFill>
              </a:rPr>
              <a:t>( " </a:t>
            </a:r>
            <a:r>
              <a:rPr lang="ru-RU" sz="1800" dirty="0">
                <a:solidFill>
                  <a:srgbClr val="006600"/>
                </a:solidFill>
              </a:rPr>
              <a:t>Точка попадает в область </a:t>
            </a:r>
            <a:r>
              <a:rPr lang="en-US" sz="1800" dirty="0">
                <a:solidFill>
                  <a:srgbClr val="006600"/>
                </a:solidFill>
              </a:rPr>
              <a:t>" );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				else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					  </a:t>
            </a:r>
            <a:r>
              <a:rPr lang="en-US" sz="1800" dirty="0" err="1">
                <a:solidFill>
                  <a:srgbClr val="006600"/>
                </a:solidFill>
              </a:rPr>
              <a:t>Console.WriteLine</a:t>
            </a:r>
            <a:r>
              <a:rPr lang="en-US" sz="1800" dirty="0">
                <a:solidFill>
                  <a:srgbClr val="006600"/>
                </a:solidFill>
              </a:rPr>
              <a:t>( " </a:t>
            </a:r>
            <a:r>
              <a:rPr lang="ru-RU" sz="1800" dirty="0">
                <a:solidFill>
                  <a:srgbClr val="006600"/>
                </a:solidFill>
              </a:rPr>
              <a:t>Точка не попадает в область </a:t>
            </a:r>
            <a:r>
              <a:rPr lang="en-US" sz="1800" dirty="0">
                <a:solidFill>
                  <a:srgbClr val="006600"/>
                </a:solidFill>
              </a:rPr>
              <a:t>" );</a:t>
            </a:r>
          </a:p>
          <a:p>
            <a:pPr>
              <a:lnSpc>
                <a:spcPct val="115000"/>
              </a:lnSpc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en-US" sz="1800" dirty="0">
                <a:solidFill>
                  <a:srgbClr val="006600"/>
                </a:solidFill>
              </a:rPr>
              <a:t>}}}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02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2F5B64-378A-415F-935D-EED33CEE1F5D}" type="slidenum">
              <a:rPr lang="ru-RU"/>
              <a:pPr/>
              <a:t>8</a:t>
            </a:fld>
            <a:endParaRPr lang="ru-RU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 2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031" name="Group 4"/>
          <p:cNvGrpSpPr>
            <a:grpSpLocks/>
          </p:cNvGrpSpPr>
          <p:nvPr/>
        </p:nvGrpSpPr>
        <p:grpSpPr bwMode="auto">
          <a:xfrm>
            <a:off x="179388" y="620713"/>
            <a:ext cx="4830762" cy="2068512"/>
            <a:chOff x="2058" y="1677"/>
            <a:chExt cx="7607" cy="3258"/>
          </a:xfrm>
        </p:grpSpPr>
        <p:sp>
          <p:nvSpPr>
            <p:cNvPr id="1036" name="Line 5"/>
            <p:cNvSpPr>
              <a:spLocks noChangeShapeType="1"/>
            </p:cNvSpPr>
            <p:nvPr/>
          </p:nvSpPr>
          <p:spPr bwMode="auto">
            <a:xfrm>
              <a:off x="2058" y="3651"/>
              <a:ext cx="73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Line 6"/>
            <p:cNvSpPr>
              <a:spLocks noChangeShapeType="1"/>
            </p:cNvSpPr>
            <p:nvPr/>
          </p:nvSpPr>
          <p:spPr bwMode="auto">
            <a:xfrm flipV="1">
              <a:off x="5683" y="1858"/>
              <a:ext cx="0" cy="3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Line 7"/>
            <p:cNvSpPr>
              <a:spLocks noChangeShapeType="1"/>
            </p:cNvSpPr>
            <p:nvPr/>
          </p:nvSpPr>
          <p:spPr bwMode="auto">
            <a:xfrm>
              <a:off x="7461" y="3654"/>
              <a:ext cx="1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Line 8"/>
            <p:cNvSpPr>
              <a:spLocks noChangeShapeType="1"/>
            </p:cNvSpPr>
            <p:nvPr/>
          </p:nvSpPr>
          <p:spPr bwMode="auto">
            <a:xfrm flipV="1">
              <a:off x="4761" y="34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Line 9"/>
            <p:cNvSpPr>
              <a:spLocks noChangeShapeType="1"/>
            </p:cNvSpPr>
            <p:nvPr/>
          </p:nvSpPr>
          <p:spPr bwMode="auto">
            <a:xfrm flipV="1">
              <a:off x="3861" y="34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 flipV="1">
              <a:off x="6561" y="34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Line 11"/>
            <p:cNvSpPr>
              <a:spLocks noChangeShapeType="1"/>
            </p:cNvSpPr>
            <p:nvPr/>
          </p:nvSpPr>
          <p:spPr bwMode="auto">
            <a:xfrm flipV="1">
              <a:off x="7461" y="34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Line 12"/>
            <p:cNvSpPr>
              <a:spLocks noChangeShapeType="1"/>
            </p:cNvSpPr>
            <p:nvPr/>
          </p:nvSpPr>
          <p:spPr bwMode="auto">
            <a:xfrm>
              <a:off x="2061" y="3654"/>
              <a:ext cx="1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Line 13"/>
            <p:cNvSpPr>
              <a:spLocks noChangeShapeType="1"/>
            </p:cNvSpPr>
            <p:nvPr/>
          </p:nvSpPr>
          <p:spPr bwMode="auto">
            <a:xfrm rot="7865489">
              <a:off x="4490" y="3619"/>
              <a:ext cx="2408" cy="1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Line 14"/>
            <p:cNvSpPr>
              <a:spLocks noChangeShapeType="1"/>
            </p:cNvSpPr>
            <p:nvPr/>
          </p:nvSpPr>
          <p:spPr bwMode="auto">
            <a:xfrm>
              <a:off x="5481" y="455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Line 15"/>
            <p:cNvSpPr>
              <a:spLocks noChangeShapeType="1"/>
            </p:cNvSpPr>
            <p:nvPr/>
          </p:nvSpPr>
          <p:spPr bwMode="auto">
            <a:xfrm>
              <a:off x="5481" y="275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Line 16"/>
            <p:cNvSpPr>
              <a:spLocks noChangeShapeType="1"/>
            </p:cNvSpPr>
            <p:nvPr/>
          </p:nvSpPr>
          <p:spPr bwMode="auto">
            <a:xfrm rot="2465490" flipV="1">
              <a:off x="6352" y="3251"/>
              <a:ext cx="1242" cy="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Line 17"/>
            <p:cNvSpPr>
              <a:spLocks noChangeShapeType="1"/>
            </p:cNvSpPr>
            <p:nvPr/>
          </p:nvSpPr>
          <p:spPr bwMode="auto">
            <a:xfrm rot="2465490">
              <a:off x="3703" y="4101"/>
              <a:ext cx="1307" cy="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Text Box 18"/>
            <p:cNvSpPr txBox="1">
              <a:spLocks noChangeArrowheads="1"/>
            </p:cNvSpPr>
            <p:nvPr/>
          </p:nvSpPr>
          <p:spPr bwMode="auto">
            <a:xfrm>
              <a:off x="7312" y="4030"/>
              <a:ext cx="54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2</a:t>
              </a:r>
              <a:endParaRPr lang="ru-RU"/>
            </a:p>
          </p:txBody>
        </p:sp>
        <p:sp>
          <p:nvSpPr>
            <p:cNvPr id="1050" name="Text Box 19"/>
            <p:cNvSpPr txBox="1">
              <a:spLocks noChangeArrowheads="1"/>
            </p:cNvSpPr>
            <p:nvPr/>
          </p:nvSpPr>
          <p:spPr bwMode="auto">
            <a:xfrm>
              <a:off x="3511" y="4030"/>
              <a:ext cx="54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-2</a:t>
              </a:r>
              <a:endParaRPr lang="ru-RU"/>
            </a:p>
          </p:txBody>
        </p:sp>
        <p:sp>
          <p:nvSpPr>
            <p:cNvPr id="1051" name="Text Box 20"/>
            <p:cNvSpPr txBox="1">
              <a:spLocks noChangeArrowheads="1"/>
            </p:cNvSpPr>
            <p:nvPr/>
          </p:nvSpPr>
          <p:spPr bwMode="auto">
            <a:xfrm>
              <a:off x="9122" y="4030"/>
              <a:ext cx="54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x</a:t>
              </a:r>
              <a:endParaRPr lang="ru-RU"/>
            </a:p>
          </p:txBody>
        </p:sp>
        <p:sp>
          <p:nvSpPr>
            <p:cNvPr id="1052" name="Text Box 21"/>
            <p:cNvSpPr txBox="1">
              <a:spLocks noChangeArrowheads="1"/>
            </p:cNvSpPr>
            <p:nvPr/>
          </p:nvSpPr>
          <p:spPr bwMode="auto">
            <a:xfrm>
              <a:off x="5140" y="1677"/>
              <a:ext cx="54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y</a:t>
              </a:r>
              <a:endParaRPr lang="ru-RU"/>
            </a:p>
          </p:txBody>
        </p:sp>
        <p:sp>
          <p:nvSpPr>
            <p:cNvPr id="1053" name="Text Box 22"/>
            <p:cNvSpPr txBox="1">
              <a:spLocks noChangeArrowheads="1"/>
            </p:cNvSpPr>
            <p:nvPr/>
          </p:nvSpPr>
          <p:spPr bwMode="auto">
            <a:xfrm>
              <a:off x="5864" y="2582"/>
              <a:ext cx="54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1</a:t>
              </a:r>
              <a:endParaRPr lang="ru-RU"/>
            </a:p>
          </p:txBody>
        </p:sp>
        <p:sp>
          <p:nvSpPr>
            <p:cNvPr id="1054" name="Text Box 23"/>
            <p:cNvSpPr txBox="1">
              <a:spLocks noChangeArrowheads="1"/>
            </p:cNvSpPr>
            <p:nvPr/>
          </p:nvSpPr>
          <p:spPr bwMode="auto">
            <a:xfrm>
              <a:off x="5864" y="4211"/>
              <a:ext cx="54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-1</a:t>
              </a:r>
              <a:endParaRPr lang="ru-RU"/>
            </a:p>
          </p:txBody>
        </p:sp>
      </p:grpSp>
      <p:sp>
        <p:nvSpPr>
          <p:cNvPr id="1032" name="Rectangle 24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25"/>
          <p:cNvGraphicFramePr>
            <a:graphicFrameLocks noChangeAspect="1"/>
          </p:cNvGraphicFramePr>
          <p:nvPr/>
        </p:nvGraphicFramePr>
        <p:xfrm>
          <a:off x="4932363" y="404813"/>
          <a:ext cx="4032250" cy="2503487"/>
        </p:xfrm>
        <a:graphic>
          <a:graphicData uri="http://schemas.openxmlformats.org/presentationml/2006/ole">
            <p:oleObj spid="_x0000_s1026" name="Формула" r:id="rId4" imgW="1676400" imgH="1143000" progId="Equation.3">
              <p:embed/>
            </p:oleObj>
          </a:graphicData>
        </a:graphic>
      </p:graphicFrame>
      <p:sp>
        <p:nvSpPr>
          <p:cNvPr id="360474" name="Text Box 26"/>
          <p:cNvSpPr txBox="1">
            <a:spLocks noChangeArrowheads="1"/>
          </p:cNvSpPr>
          <p:nvPr/>
        </p:nvSpPr>
        <p:spPr bwMode="auto">
          <a:xfrm>
            <a:off x="179388" y="2687638"/>
            <a:ext cx="4735512" cy="1625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if ( x &lt; -2 )          </a:t>
            </a:r>
            <a:r>
              <a:rPr lang="ru-RU" sz="2000"/>
              <a:t>        </a:t>
            </a:r>
            <a:r>
              <a:rPr lang="en-US" sz="2000"/>
              <a:t>y = 0;</a:t>
            </a:r>
          </a:p>
          <a:p>
            <a:r>
              <a:rPr lang="en-US" sz="2000"/>
              <a:t>if ( x &gt;= -2 &amp;&amp; x &lt; -1 ) y = -x - 2;</a:t>
            </a:r>
          </a:p>
          <a:p>
            <a:r>
              <a:rPr lang="en-US" sz="2000"/>
              <a:t>if ( x &gt;= -1 &amp;&amp; x &lt;  1 ) y = x;</a:t>
            </a:r>
          </a:p>
          <a:p>
            <a:r>
              <a:rPr lang="en-US" sz="2000"/>
              <a:t>if ( x &gt;=  1 &amp;&amp; x &lt;  2 ) y = -x + 2;</a:t>
            </a:r>
          </a:p>
          <a:p>
            <a:r>
              <a:rPr lang="en-US" sz="2000"/>
              <a:t>if ( x &gt;=  2 )        </a:t>
            </a:r>
            <a:r>
              <a:rPr lang="ru-RU" sz="2000"/>
              <a:t>        </a:t>
            </a:r>
            <a:r>
              <a:rPr lang="en-US" sz="2000"/>
              <a:t>y = 0;</a:t>
            </a:r>
            <a:endParaRPr lang="ru-RU" sz="2000"/>
          </a:p>
        </p:txBody>
      </p:sp>
      <p:sp>
        <p:nvSpPr>
          <p:cNvPr id="360475" name="Text Box 27"/>
          <p:cNvSpPr txBox="1">
            <a:spLocks noChangeArrowheads="1"/>
          </p:cNvSpPr>
          <p:nvPr/>
        </p:nvSpPr>
        <p:spPr bwMode="auto">
          <a:xfrm>
            <a:off x="323850" y="4581525"/>
            <a:ext cx="4679950" cy="1625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if     </a:t>
            </a:r>
            <a:r>
              <a:rPr lang="ru-RU" sz="2000"/>
              <a:t>  </a:t>
            </a:r>
            <a:r>
              <a:rPr lang="en-US" sz="2000"/>
              <a:t>( x &lt;= -2 )  y = 0;</a:t>
            </a:r>
          </a:p>
          <a:p>
            <a:r>
              <a:rPr lang="en-US" sz="2000"/>
              <a:t>else if ( x &lt; -1 )  </a:t>
            </a:r>
            <a:r>
              <a:rPr lang="ru-RU" sz="2000"/>
              <a:t>   </a:t>
            </a:r>
            <a:r>
              <a:rPr lang="en-US" sz="2000"/>
              <a:t>y = -x - 2;</a:t>
            </a:r>
          </a:p>
          <a:p>
            <a:r>
              <a:rPr lang="en-US" sz="2000"/>
              <a:t>  else if ( x &lt;  1 )  </a:t>
            </a:r>
            <a:r>
              <a:rPr lang="ru-RU" sz="2000"/>
              <a:t>   </a:t>
            </a:r>
            <a:r>
              <a:rPr lang="en-US" sz="2000"/>
              <a:t>y = x;</a:t>
            </a:r>
          </a:p>
          <a:p>
            <a:r>
              <a:rPr lang="en-US" sz="2000"/>
              <a:t>    else if ( x &lt;  2 )  </a:t>
            </a:r>
            <a:r>
              <a:rPr lang="ru-RU" sz="2000"/>
              <a:t>   </a:t>
            </a:r>
            <a:r>
              <a:rPr lang="en-US" sz="2000"/>
              <a:t>y = -x + 2;</a:t>
            </a:r>
            <a:endParaRPr lang="ru-RU" sz="2000"/>
          </a:p>
          <a:p>
            <a:r>
              <a:rPr lang="en-US" sz="2000"/>
              <a:t>      </a:t>
            </a:r>
            <a:r>
              <a:rPr lang="ru-RU" sz="2000"/>
              <a:t>else                      y = 0;</a:t>
            </a:r>
          </a:p>
        </p:txBody>
      </p:sp>
      <p:sp>
        <p:nvSpPr>
          <p:cNvPr id="360476" name="Text Box 28"/>
          <p:cNvSpPr txBox="1">
            <a:spLocks noChangeArrowheads="1"/>
          </p:cNvSpPr>
          <p:nvPr/>
        </p:nvSpPr>
        <p:spPr bwMode="auto">
          <a:xfrm>
            <a:off x="5148263" y="4221163"/>
            <a:ext cx="3816350" cy="1625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y = 0;</a:t>
            </a:r>
          </a:p>
          <a:p>
            <a:r>
              <a:rPr lang="en-US" sz="2000"/>
              <a:t>if ( x &gt; -2 ) y = -x - 2;</a:t>
            </a:r>
          </a:p>
          <a:p>
            <a:r>
              <a:rPr lang="en-US" sz="2000"/>
              <a:t>if ( x &gt; -1 ) y = x;</a:t>
            </a:r>
          </a:p>
          <a:p>
            <a:r>
              <a:rPr lang="en-US" sz="2000"/>
              <a:t>if ( x &gt;  1 ) y = -x + 2;</a:t>
            </a:r>
          </a:p>
          <a:p>
            <a:r>
              <a:rPr lang="en-US" sz="2000"/>
              <a:t>if ( x &gt;  2 ) y = 0;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74" grpId="0" animBg="1"/>
      <p:bldP spid="360475" grpId="0" animBg="1"/>
      <p:bldP spid="3604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</a:t>
            </a:r>
            <a:r>
              <a:rPr lang="ru-RU" dirty="0"/>
              <a:t>ИТМО)</a:t>
            </a:r>
          </a:p>
        </p:txBody>
      </p:sp>
      <p:sp>
        <p:nvSpPr>
          <p:cNvPr id="1433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82C4B-9161-49E5-B8AC-82442414AB2A}" type="slidenum">
              <a:rPr lang="ru-RU"/>
              <a:pPr/>
              <a:t>9</a:t>
            </a:fld>
            <a:endParaRPr lang="ru-RU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1780"/>
            <a:ext cx="9036050" cy="523220"/>
          </a:xfrm>
        </p:spPr>
        <p:txBody>
          <a:bodyPr/>
          <a:lstStyle/>
          <a:p>
            <a:pPr eaLnBrk="1" hangingPunct="1"/>
            <a:r>
              <a:rPr lang="ru-RU" dirty="0" smtClean="0"/>
              <a:t>Проверка вещественных величин на равенство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ru-RU" sz="2000" dirty="0" smtClean="0">
                <a:latin typeface="+mn-lt"/>
              </a:rPr>
              <a:t>Из-за погрешности представления вещественных значений в памяти следует ее избегать, вместо этого лучше сравнивать модуль разности с некоторым малым числом. </a:t>
            </a:r>
          </a:p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en-US" sz="2000" dirty="0" smtClean="0">
                <a:latin typeface="+mn-lt"/>
              </a:rPr>
              <a:t>float a</a:t>
            </a:r>
            <a:r>
              <a:rPr lang="ru-RU" sz="2000" dirty="0" smtClean="0">
                <a:latin typeface="+mn-lt"/>
              </a:rPr>
              <a:t>, </a:t>
            </a:r>
            <a:r>
              <a:rPr lang="en-US" sz="2000" dirty="0" smtClean="0">
                <a:latin typeface="+mn-lt"/>
              </a:rPr>
              <a:t>b</a:t>
            </a:r>
            <a:r>
              <a:rPr lang="ru-RU" sz="2000" dirty="0" smtClean="0">
                <a:latin typeface="+mn-lt"/>
              </a:rPr>
              <a:t>; …</a:t>
            </a:r>
          </a:p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ru-RU" sz="2000" dirty="0" err="1" smtClean="0">
                <a:latin typeface="+mn-lt"/>
              </a:rPr>
              <a:t>if</a:t>
            </a:r>
            <a:r>
              <a:rPr lang="ru-RU" sz="2000" dirty="0" smtClean="0">
                <a:latin typeface="+mn-lt"/>
              </a:rPr>
              <a:t>  ( </a:t>
            </a:r>
            <a:r>
              <a:rPr lang="ru-RU" sz="2000" dirty="0" err="1" smtClean="0">
                <a:latin typeface="+mn-lt"/>
              </a:rPr>
              <a:t>a</a:t>
            </a:r>
            <a:r>
              <a:rPr lang="ru-RU" sz="2000" dirty="0" smtClean="0">
                <a:latin typeface="+mn-lt"/>
              </a:rPr>
              <a:t> == </a:t>
            </a:r>
            <a:r>
              <a:rPr lang="ru-RU" sz="2000" dirty="0" err="1" smtClean="0">
                <a:latin typeface="+mn-lt"/>
              </a:rPr>
              <a:t>b</a:t>
            </a:r>
            <a:r>
              <a:rPr lang="ru-RU" sz="2000" dirty="0" smtClean="0">
                <a:latin typeface="+mn-lt"/>
              </a:rPr>
              <a:t> ) …                             // не рекомендуется!</a:t>
            </a:r>
            <a:endParaRPr lang="en-US" sz="2000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en-US" sz="2000" b="1" dirty="0" smtClean="0">
                <a:latin typeface="+mn-lt"/>
              </a:rPr>
              <a:t>if  ( </a:t>
            </a:r>
            <a:r>
              <a:rPr lang="en-US" sz="2000" b="1" dirty="0" err="1" smtClean="0">
                <a:latin typeface="+mn-lt"/>
              </a:rPr>
              <a:t>Math.Abs</a:t>
            </a:r>
            <a:r>
              <a:rPr lang="en-US" sz="2000" b="1" dirty="0" smtClean="0">
                <a:latin typeface="+mn-lt"/>
              </a:rPr>
              <a:t>(a - b) &lt; 1e-6 ) …      // </a:t>
            </a:r>
            <a:r>
              <a:rPr lang="ru-RU" sz="2000" b="1" dirty="0" smtClean="0">
                <a:latin typeface="+mn-lt"/>
              </a:rPr>
              <a:t>надежно</a:t>
            </a:r>
            <a:r>
              <a:rPr lang="en-US" sz="2000" b="1" dirty="0" smtClean="0">
                <a:latin typeface="+mn-lt"/>
              </a:rPr>
              <a:t>!</a:t>
            </a:r>
            <a:endParaRPr lang="ru-RU" sz="2000" b="1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ru-RU" sz="2000" dirty="0" smtClean="0">
                <a:latin typeface="+mn-lt"/>
              </a:rPr>
              <a:t>Значение величины, с которой сравнивается модуль разности, следует выбирать в зависимости от решаемой задачи и точности участвующих в выражении переменных. </a:t>
            </a:r>
          </a:p>
          <a:p>
            <a:pPr eaLnBrk="1" hangingPunct="1">
              <a:lnSpc>
                <a:spcPct val="110000"/>
              </a:lnSpc>
              <a:spcAft>
                <a:spcPct val="15000"/>
              </a:spcAft>
            </a:pPr>
            <a:r>
              <a:rPr lang="ru-RU" sz="2000" dirty="0" smtClean="0">
                <a:latin typeface="+mn-lt"/>
              </a:rPr>
              <a:t>Снизу эта величина ограничена определенной в классах </a:t>
            </a:r>
            <a:r>
              <a:rPr lang="en-US" sz="2000" dirty="0" smtClean="0">
                <a:latin typeface="+mn-lt"/>
              </a:rPr>
              <a:t>Single </a:t>
            </a:r>
            <a:r>
              <a:rPr lang="ru-RU" sz="2000" dirty="0" smtClean="0">
                <a:latin typeface="+mn-lt"/>
              </a:rPr>
              <a:t>и </a:t>
            </a:r>
            <a:r>
              <a:rPr lang="ru-RU" sz="2000" dirty="0" err="1" smtClean="0">
                <a:latin typeface="+mn-lt"/>
              </a:rPr>
              <a:t>Double</a:t>
            </a:r>
            <a:r>
              <a:rPr lang="ru-RU" sz="2000" dirty="0" smtClean="0">
                <a:latin typeface="+mn-lt"/>
              </a:rPr>
              <a:t> константой </a:t>
            </a:r>
            <a:r>
              <a:rPr lang="ru-RU" sz="2000" b="1" dirty="0" smtClean="0">
                <a:latin typeface="+mn-lt"/>
              </a:rPr>
              <a:t>E</a:t>
            </a:r>
            <a:r>
              <a:rPr lang="en-US" sz="2000" b="1" dirty="0" err="1" smtClean="0">
                <a:latin typeface="+mn-lt"/>
              </a:rPr>
              <a:t>psilon</a:t>
            </a:r>
            <a:r>
              <a:rPr lang="ru-RU" sz="2000" dirty="0" smtClean="0">
                <a:latin typeface="+mn-lt"/>
              </a:rPr>
              <a:t>.</a:t>
            </a:r>
            <a:r>
              <a:rPr lang="en-US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Это минимально возможное значение переменной такое, что </a:t>
            </a:r>
          </a:p>
          <a:p>
            <a:pPr lvl="1" eaLnBrk="1" hangingPunct="1">
              <a:lnSpc>
                <a:spcPct val="11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ru-RU" sz="1800" dirty="0" smtClean="0">
                <a:latin typeface="+mn-lt"/>
              </a:rPr>
              <a:t>1.0 + E</a:t>
            </a:r>
            <a:r>
              <a:rPr lang="en-US" sz="1800" dirty="0" err="1" smtClean="0">
                <a:latin typeface="+mn-lt"/>
              </a:rPr>
              <a:t>psilon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!= 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harp01">
  <a:themeElements>
    <a:clrScheme name="csharp01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sharp01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harp01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harp01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harp01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csharp01</Template>
  <TotalTime>1675</TotalTime>
  <Words>2866</Words>
  <Application>Microsoft Office PowerPoint</Application>
  <PresentationFormat>Экран (4:3)</PresentationFormat>
  <Paragraphs>598</Paragraphs>
  <Slides>41</Slides>
  <Notes>37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41</vt:i4>
      </vt:variant>
    </vt:vector>
  </HeadingPairs>
  <TitlesOfParts>
    <vt:vector size="46" baseType="lpstr">
      <vt:lpstr>csharp01</vt:lpstr>
      <vt:lpstr>Формула</vt:lpstr>
      <vt:lpstr>CorelDRAW</vt:lpstr>
      <vt:lpstr>Equation</vt:lpstr>
      <vt:lpstr>Microsoft Equation 3.0</vt:lpstr>
      <vt:lpstr>Слайд 1</vt:lpstr>
      <vt:lpstr>Блок (составной оператор)</vt:lpstr>
      <vt:lpstr>Оператор «выражение»</vt:lpstr>
      <vt:lpstr>Пустой оператор</vt:lpstr>
      <vt:lpstr>Слайд 5</vt:lpstr>
      <vt:lpstr>Условный оператор if</vt:lpstr>
      <vt:lpstr>Пример</vt:lpstr>
      <vt:lpstr>Пример 2</vt:lpstr>
      <vt:lpstr>Проверка вещественных величин на равенство</vt:lpstr>
      <vt:lpstr>Оператор выбора switch</vt:lpstr>
      <vt:lpstr>Пример: Калькулятор на четыре действия </vt:lpstr>
      <vt:lpstr> </vt:lpstr>
      <vt:lpstr>Структура оператора цикла</vt:lpstr>
      <vt:lpstr>Цикл с предусловием </vt:lpstr>
      <vt:lpstr>Цикл с постусловием </vt:lpstr>
      <vt:lpstr>Цикл с параметром </vt:lpstr>
      <vt:lpstr>Пример цикла с параметром</vt:lpstr>
      <vt:lpstr>Рекомендации по написанию циклов</vt:lpstr>
      <vt:lpstr> </vt:lpstr>
      <vt:lpstr>Передача управления</vt:lpstr>
      <vt:lpstr>Пример: вычисление суммы ряда</vt:lpstr>
      <vt:lpstr>Пример: вычисление суммы ряда</vt:lpstr>
      <vt:lpstr>Оператор return </vt:lpstr>
      <vt:lpstr>Обработка ошибок</vt:lpstr>
      <vt:lpstr>Простая проверка ввода</vt:lpstr>
      <vt:lpstr>Проверка ввода с помощью цикла do-while</vt:lpstr>
      <vt:lpstr>Рекомендуемая структура обработки ошибок исходных данных</vt:lpstr>
      <vt:lpstr>Обработка исключений </vt:lpstr>
      <vt:lpstr>Некоторые стандартные исключения </vt:lpstr>
      <vt:lpstr>Оператор try </vt:lpstr>
      <vt:lpstr>Механизм обработки исключений</vt:lpstr>
      <vt:lpstr>Пример 1: </vt:lpstr>
      <vt:lpstr>Иллюстрация генерации исключения</vt:lpstr>
      <vt:lpstr>Пример 2: проверка ввода </vt:lpstr>
      <vt:lpstr>Оператор throw </vt:lpstr>
      <vt:lpstr>Базовые конструкции структурного программирования</vt:lpstr>
      <vt:lpstr>Рекомендации по программированию – 1/2 </vt:lpstr>
      <vt:lpstr>Рекомендации по программированию – 2/2 </vt:lpstr>
      <vt:lpstr>Форматирование программы</vt:lpstr>
      <vt:lpstr>Слайд 40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Управляющие операторы языка</dc:title>
  <dc:creator>Mux</dc:creator>
  <cp:lastModifiedBy>Татьяна Павловская</cp:lastModifiedBy>
  <cp:revision>159</cp:revision>
  <dcterms:created xsi:type="dcterms:W3CDTF">2006-10-09T15:34:35Z</dcterms:created>
  <dcterms:modified xsi:type="dcterms:W3CDTF">2012-10-05T18:35:05Z</dcterms:modified>
</cp:coreProperties>
</file>