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6.xml" ContentType="application/vnd.openxmlformats-officedocument.presentationml.notesSlide+xml"/>
  <Override PartName="/ppt/tags/tag40.xml" ContentType="application/vnd.openxmlformats-officedocument.presentationml.tags+xml"/>
  <Override PartName="/ppt/notesSlides/notesSlide27.xml" ContentType="application/vnd.openxmlformats-officedocument.presentationml.notesSlide+xml"/>
  <Override PartName="/ppt/tags/tag41.xml" ContentType="application/vnd.openxmlformats-officedocument.presentationml.tags+xml"/>
  <Override PartName="/ppt/notesSlides/notesSlide2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3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3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2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33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4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3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3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261" r:id="rId3"/>
    <p:sldId id="297" r:id="rId4"/>
    <p:sldId id="298" r:id="rId5"/>
    <p:sldId id="299" r:id="rId6"/>
    <p:sldId id="300" r:id="rId7"/>
    <p:sldId id="301" r:id="rId8"/>
    <p:sldId id="303" r:id="rId9"/>
    <p:sldId id="302" r:id="rId10"/>
    <p:sldId id="304" r:id="rId11"/>
    <p:sldId id="305" r:id="rId12"/>
    <p:sldId id="306" r:id="rId13"/>
    <p:sldId id="288" r:id="rId14"/>
    <p:sldId id="308" r:id="rId15"/>
    <p:sldId id="309" r:id="rId16"/>
    <p:sldId id="310" r:id="rId17"/>
    <p:sldId id="311" r:id="rId18"/>
    <p:sldId id="312" r:id="rId19"/>
    <p:sldId id="314" r:id="rId20"/>
    <p:sldId id="291" r:id="rId21"/>
    <p:sldId id="292" r:id="rId22"/>
    <p:sldId id="315" r:id="rId23"/>
    <p:sldId id="293" r:id="rId24"/>
    <p:sldId id="317" r:id="rId25"/>
    <p:sldId id="316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294" r:id="rId34"/>
    <p:sldId id="295" r:id="rId35"/>
    <p:sldId id="296" r:id="rId36"/>
    <p:sldId id="325" r:id="rId37"/>
    <p:sldId id="32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261"/>
            <p14:sldId id="297"/>
            <p14:sldId id="298"/>
            <p14:sldId id="299"/>
            <p14:sldId id="300"/>
            <p14:sldId id="301"/>
            <p14:sldId id="303"/>
            <p14:sldId id="302"/>
            <p14:sldId id="304"/>
            <p14:sldId id="305"/>
            <p14:sldId id="306"/>
            <p14:sldId id="288"/>
            <p14:sldId id="308"/>
            <p14:sldId id="309"/>
            <p14:sldId id="310"/>
            <p14:sldId id="311"/>
            <p14:sldId id="312"/>
            <p14:sldId id="314"/>
            <p14:sldId id="291"/>
            <p14:sldId id="292"/>
            <p14:sldId id="315"/>
            <p14:sldId id="293"/>
            <p14:sldId id="317"/>
            <p14:sldId id="316"/>
            <p14:sldId id="318"/>
            <p14:sldId id="319"/>
            <p14:sldId id="320"/>
            <p14:sldId id="321"/>
            <p14:sldId id="322"/>
            <p14:sldId id="323"/>
            <p14:sldId id="324"/>
            <p14:sldId id="294"/>
            <p14:sldId id="295"/>
            <p14:sldId id="296"/>
            <p14:sldId id="325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90" d="100"/>
          <a:sy n="9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04.09.2017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1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0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При этом на синтаксические ошибки приходится 7%, а на логические 93%.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ru-RU"/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3200">
                <a:latin typeface="+mn-lt"/>
              </a:defRPr>
            </a:lvl1pPr>
            <a:lvl2pPr eaLnBrk="1" latinLnBrk="0" hangingPunct="1">
              <a:defRPr kumimoji="0" lang="ru-RU" sz="2800">
                <a:latin typeface="+mn-lt"/>
              </a:defRPr>
            </a:lvl2pPr>
            <a:lvl3pPr eaLnBrk="1" latinLnBrk="0" hangingPunct="1">
              <a:defRPr kumimoji="0" lang="ru-RU" sz="2400">
                <a:latin typeface="+mn-lt"/>
              </a:defRPr>
            </a:lvl3pPr>
            <a:lvl4pPr eaLnBrk="1" latinLnBrk="0" hangingPunct="1">
              <a:defRPr kumimoji="0" lang="ru-RU" sz="2400">
                <a:latin typeface="+mn-lt"/>
              </a:defRPr>
            </a:lvl4pPr>
            <a:lvl5pPr eaLnBrk="1" latinLnBrk="0" hangingPunct="1">
              <a:defRPr kumimoji="0" lang="ru-RU" sz="2400">
                <a:latin typeface="+mn-lt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1124744"/>
            <a:ext cx="6180224" cy="2880320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ТЕМА 3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Основы </a:t>
            </a:r>
            <a:r>
              <a:rPr lang="ru-RU" u="sng" dirty="0"/>
              <a:t>алгоритмизации </a:t>
            </a:r>
            <a:r>
              <a:rPr lang="ru-RU" u="sng" dirty="0" smtClean="0"/>
              <a:t>инженерных  </a:t>
            </a:r>
            <a:r>
              <a:rPr lang="ru-RU" u="sng" dirty="0"/>
              <a:t>задач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16632"/>
            <a:ext cx="8676456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	При </a:t>
            </a:r>
            <a:r>
              <a:rPr lang="ru-RU" dirty="0"/>
              <a:t>разработке алгоритма используют следующие </a:t>
            </a:r>
            <a:r>
              <a:rPr lang="ru-RU" b="1" i="1" u="sng" dirty="0"/>
              <a:t>основные принципы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3600" b="1" i="1" u="sng" dirty="0"/>
              <a:t>Принцип поэтапной детализации алгоритма</a:t>
            </a:r>
            <a:r>
              <a:rPr lang="ru-RU" dirty="0"/>
              <a:t> (другое название — «проектирование сверху-вниз»). Этот принцип предполагает первоначальную разработку алгоритма в виде укрупненных блоков (разбиение задачи на подзадачи) и их постепенную детализацию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715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16632"/>
            <a:ext cx="8280920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разработке алгоритма используют следующие </a:t>
            </a:r>
            <a:r>
              <a:rPr lang="ru-RU" b="1" i="1" u="sng" dirty="0"/>
              <a:t>основные принципы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3600" b="1" i="1" u="sng" dirty="0" smtClean="0"/>
              <a:t>Принцип </a:t>
            </a:r>
            <a:r>
              <a:rPr lang="ru-RU" sz="3600" b="1" i="1" u="sng" dirty="0"/>
              <a:t>«от главного к второстепенному», </a:t>
            </a:r>
            <a:r>
              <a:rPr lang="ru-RU" dirty="0"/>
              <a:t>предполагающий составление алгоритма, начиная с главной конструкции. При этом, часто, приходится «достраивать» алгоритм в обратную сторону, например, от середины к началу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1391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16632"/>
            <a:ext cx="8604448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разработке алгоритма используют следующие </a:t>
            </a:r>
            <a:r>
              <a:rPr lang="ru-RU" b="1" i="1" u="sng" dirty="0"/>
              <a:t>основные принципы</a:t>
            </a:r>
            <a:r>
              <a:rPr lang="ru-RU" dirty="0"/>
              <a:t>.</a:t>
            </a:r>
          </a:p>
          <a:p>
            <a:pPr lvl="0"/>
            <a:r>
              <a:rPr lang="ru-RU" sz="3600" b="1" i="1" u="sng" dirty="0" smtClean="0"/>
              <a:t>Принцип </a:t>
            </a:r>
            <a:r>
              <a:rPr lang="ru-RU" sz="3600" b="1" i="1" u="sng" dirty="0"/>
              <a:t>структурирования</a:t>
            </a:r>
            <a:r>
              <a:rPr lang="ru-RU" dirty="0"/>
              <a:t>, т.е. использования только типовых алгоритмических структур при построении алгоритма. Нетиповой структурой считается, например, циклическая конструкция, содержащая в теле цикла дополнительные выходы из цикла. В программировании нетиповые структуры появляются в результате злоупотребления командой безусловного перехода (</a:t>
            </a:r>
            <a:r>
              <a:rPr lang="ru-RU" dirty="0" err="1"/>
              <a:t>GoTo</a:t>
            </a:r>
            <a:r>
              <a:rPr lang="ru-RU" dirty="0"/>
              <a:t>). При этом программа хуже читается и труднее отлаживается.</a:t>
            </a:r>
            <a:endParaRPr lang="ru-RU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6283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404664"/>
            <a:ext cx="80772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u="sng" dirty="0"/>
              <a:t>Основные символы блок-схем</a:t>
            </a:r>
            <a:r>
              <a:rPr lang="ru-RU" b="1" dirty="0"/>
              <a:t> </a:t>
            </a:r>
            <a:r>
              <a:rPr lang="ru-RU" dirty="0"/>
              <a:t>стандартизированы в </a:t>
            </a:r>
            <a:r>
              <a:rPr lang="ru-RU" b="1" dirty="0"/>
              <a:t>ГОСТ 19.701-90 </a:t>
            </a:r>
            <a:r>
              <a:rPr lang="ru-RU" dirty="0"/>
              <a:t>(ИСО 5807-85) “СХЕМЫ АЛГОРИТМОВ, ПРОГРАММ ДАННЫХ И </a:t>
            </a:r>
            <a:r>
              <a:rPr lang="ru-RU" dirty="0" smtClean="0"/>
              <a:t>СИСТЕМ. </a:t>
            </a:r>
            <a:r>
              <a:rPr lang="ru-RU" dirty="0"/>
              <a:t>Условные обозначения и правила выполнения.”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Стандарт </a:t>
            </a:r>
            <a:r>
              <a:rPr lang="ru-RU" dirty="0"/>
              <a:t>распространяется на условные обозначения (символы) в схемах алгоритмов, программ, данных и систем и устанавливает правила выполнения схем, используемых для отображения различных видов задач обработки данных и средств их решения. Согласно этого стандарта схемы алгоритмов, программ, данных и систем (далее – схемы) состоят из имеющих заданное значение символов, краткого пояснительного текста и соединяющих линий.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2187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60110"/>
            <a:ext cx="6840760" cy="676602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r>
              <a:rPr lang="ru-RU" sz="7200" dirty="0" smtClean="0"/>
              <a:t>Основные символы блок-схем </a:t>
            </a:r>
            <a:endParaRPr lang="ru-RU" sz="7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56918"/>
              </p:ext>
            </p:extLst>
          </p:nvPr>
        </p:nvGraphicFramePr>
        <p:xfrm>
          <a:off x="2195736" y="763092"/>
          <a:ext cx="6696744" cy="597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512840"/>
              </a:tblGrid>
              <a:tr h="5776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Символ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Назначение</a:t>
                      </a:r>
                      <a:endParaRPr lang="ru-RU" sz="3200" dirty="0"/>
                    </a:p>
                  </a:txBody>
                  <a:tcPr/>
                </a:tc>
              </a:tr>
              <a:tr h="1078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Начало/конец</a:t>
                      </a:r>
                      <a:r>
                        <a:rPr lang="ru-RU" sz="2800" baseline="0" dirty="0" smtClean="0"/>
                        <a:t> алгоритма</a:t>
                      </a:r>
                      <a:endParaRPr lang="ru-RU" sz="2800" dirty="0"/>
                    </a:p>
                  </a:txBody>
                  <a:tcPr anchor="ctr"/>
                </a:tc>
              </a:tr>
              <a:tr h="1078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Ввод/вывод данных с неопределенного носителя</a:t>
                      </a:r>
                      <a:endParaRPr lang="ru-RU" sz="2800" dirty="0"/>
                    </a:p>
                  </a:txBody>
                  <a:tcPr anchor="ctr"/>
                </a:tc>
              </a:tr>
              <a:tr h="1078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 с клавиатуры</a:t>
                      </a:r>
                      <a:endParaRPr lang="ru-RU" sz="2800" dirty="0"/>
                    </a:p>
                  </a:txBody>
                  <a:tcPr anchor="ctr"/>
                </a:tc>
              </a:tr>
              <a:tr h="1078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Вывод на монитор</a:t>
                      </a:r>
                      <a:endParaRPr lang="ru-RU" sz="2800" dirty="0"/>
                    </a:p>
                  </a:txBody>
                  <a:tcPr anchor="ctr"/>
                </a:tc>
              </a:tr>
              <a:tr h="10782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Вывод в документ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Блок-схема: знак завершения 2"/>
          <p:cNvSpPr/>
          <p:nvPr/>
        </p:nvSpPr>
        <p:spPr>
          <a:xfrm>
            <a:off x="2759162" y="1628800"/>
            <a:ext cx="1346056" cy="576064"/>
          </a:xfrm>
          <a:prstGeom prst="flowChartTermina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данные 3"/>
          <p:cNvSpPr/>
          <p:nvPr/>
        </p:nvSpPr>
        <p:spPr>
          <a:xfrm>
            <a:off x="2759162" y="2708919"/>
            <a:ext cx="1346056" cy="687435"/>
          </a:xfrm>
          <a:prstGeom prst="flowChartInputOutp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60110"/>
            <a:ext cx="1728193" cy="6472490"/>
          </a:xfrm>
          <a:prstGeom prst="rect">
            <a:avLst/>
          </a:prstGeom>
        </p:spPr>
      </p:pic>
      <p:sp>
        <p:nvSpPr>
          <p:cNvPr id="21" name="Блок-схема: ручной ввод 20"/>
          <p:cNvSpPr/>
          <p:nvPr/>
        </p:nvSpPr>
        <p:spPr>
          <a:xfrm>
            <a:off x="2759162" y="3789040"/>
            <a:ext cx="1346056" cy="648072"/>
          </a:xfrm>
          <a:prstGeom prst="flowChartManualInpu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дисплей 21"/>
          <p:cNvSpPr/>
          <p:nvPr/>
        </p:nvSpPr>
        <p:spPr>
          <a:xfrm>
            <a:off x="2759162" y="4797152"/>
            <a:ext cx="1346056" cy="648072"/>
          </a:xfrm>
          <a:prstGeom prst="flowChartDisplay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документ 23"/>
          <p:cNvSpPr/>
          <p:nvPr/>
        </p:nvSpPr>
        <p:spPr>
          <a:xfrm>
            <a:off x="2759162" y="5949280"/>
            <a:ext cx="1346056" cy="683320"/>
          </a:xfrm>
          <a:prstGeom prst="flowChartDocumen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402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60110"/>
            <a:ext cx="6840760" cy="676602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r>
              <a:rPr lang="ru-RU" sz="7200" dirty="0" smtClean="0"/>
              <a:t>Основные символы блок-схем </a:t>
            </a:r>
            <a:endParaRPr lang="ru-RU" sz="7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51439"/>
              </p:ext>
            </p:extLst>
          </p:nvPr>
        </p:nvGraphicFramePr>
        <p:xfrm>
          <a:off x="2123728" y="717659"/>
          <a:ext cx="6840760" cy="596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4176464"/>
              </a:tblGrid>
              <a:tr h="48107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Символ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Назначение</a:t>
                      </a:r>
                      <a:endParaRPr lang="ru-RU" sz="3200" dirty="0"/>
                    </a:p>
                  </a:txBody>
                  <a:tcPr/>
                </a:tc>
              </a:tr>
              <a:tr h="8739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Обработка данных</a:t>
                      </a:r>
                      <a:endParaRPr lang="ru-RU" sz="2800" dirty="0"/>
                    </a:p>
                  </a:txBody>
                  <a:tcPr anchor="ctr"/>
                </a:tc>
              </a:tr>
              <a:tr h="8739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Выбор (условие)</a:t>
                      </a:r>
                      <a:endParaRPr lang="ru-RU" sz="2800" dirty="0"/>
                    </a:p>
                  </a:txBody>
                  <a:tcPr anchor="ctr"/>
                </a:tc>
              </a:tr>
              <a:tr h="90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Использование отдельно описанных алгоритмов</a:t>
                      </a:r>
                      <a:endParaRPr lang="ru-RU" sz="2800" dirty="0"/>
                    </a:p>
                  </a:txBody>
                  <a:tcPr anchor="ctr"/>
                </a:tc>
              </a:tr>
              <a:tr h="9094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Организация циклических процессов</a:t>
                      </a:r>
                      <a:endParaRPr lang="ru-RU" sz="2800" dirty="0"/>
                    </a:p>
                  </a:txBody>
                  <a:tcPr anchor="ctr"/>
                </a:tc>
              </a:tr>
              <a:tr h="8739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Соединитель</a:t>
                      </a:r>
                      <a:endParaRPr lang="ru-RU" sz="2800" dirty="0"/>
                    </a:p>
                  </a:txBody>
                  <a:tcPr anchor="ctr"/>
                </a:tc>
              </a:tr>
              <a:tr h="8739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Комментарии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Блок-схема: процесс 4"/>
          <p:cNvSpPr/>
          <p:nvPr/>
        </p:nvSpPr>
        <p:spPr>
          <a:xfrm>
            <a:off x="2953090" y="1484784"/>
            <a:ext cx="1330878" cy="576064"/>
          </a:xfrm>
          <a:prstGeom prst="flowChartProcess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2953090" y="2348880"/>
            <a:ext cx="1330878" cy="576064"/>
          </a:xfrm>
          <a:prstGeom prst="flowChartDecision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2927824" y="3180330"/>
            <a:ext cx="1356143" cy="608709"/>
          </a:xfrm>
          <a:prstGeom prst="flowChartPredefinedProcess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2904493" y="4149080"/>
            <a:ext cx="1379473" cy="648072"/>
          </a:xfrm>
          <a:prstGeom prst="hexagon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365629" y="5206869"/>
            <a:ext cx="457200" cy="432048"/>
          </a:xfrm>
          <a:prstGeom prst="flowChartConnector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46724" y="6237312"/>
            <a:ext cx="876105" cy="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22829" y="5949280"/>
            <a:ext cx="0" cy="5760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22829" y="6525344"/>
            <a:ext cx="13200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22829" y="5949280"/>
            <a:ext cx="13200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60110"/>
            <a:ext cx="1728193" cy="6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026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35695" y="160110"/>
            <a:ext cx="7308305" cy="64724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3200" b="1" dirty="0"/>
              <a:t>Основные правила применения символов и выполнения схем алгоритмов</a:t>
            </a:r>
            <a:r>
              <a:rPr lang="ru-RU" sz="3200" dirty="0"/>
              <a:t>: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	</a:t>
            </a:r>
            <a:r>
              <a:rPr lang="ru-RU" sz="3200" b="1" dirty="0" smtClean="0"/>
              <a:t>1</a:t>
            </a:r>
            <a:r>
              <a:rPr lang="ru-RU" sz="3200" b="1" dirty="0"/>
              <a:t>.</a:t>
            </a:r>
            <a:r>
              <a:rPr lang="ru-RU" sz="3200" dirty="0"/>
              <a:t> Символы в схеме должны быть расположены равномерно. Нужно придерживаться разумной длины соединений и минимального числа длинных линий.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	</a:t>
            </a:r>
            <a:r>
              <a:rPr lang="ru-RU" sz="3200" b="1" dirty="0" smtClean="0"/>
              <a:t>2</a:t>
            </a:r>
            <a:r>
              <a:rPr lang="ru-RU" sz="3200" b="1" dirty="0"/>
              <a:t>. </a:t>
            </a:r>
            <a:r>
              <a:rPr lang="ru-RU" sz="3200" dirty="0"/>
              <a:t>Символы должны быть по возможности одного размера и, предпочтительно, горизонтальной ориентации.</a:t>
            </a:r>
          </a:p>
          <a:p>
            <a:endParaRPr lang="ru-RU" sz="3200" dirty="0"/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160110"/>
            <a:ext cx="1728193" cy="6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278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7704" y="160110"/>
            <a:ext cx="7056784" cy="647249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ru-RU" sz="3200" b="1" dirty="0"/>
              <a:t>Основные правила применения символов и выполнения схем алгоритмов</a:t>
            </a:r>
            <a:r>
              <a:rPr lang="ru-RU" sz="3200" dirty="0"/>
              <a:t>:</a:t>
            </a:r>
          </a:p>
          <a:p>
            <a:r>
              <a:rPr lang="ru-RU" sz="3200" dirty="0" smtClean="0"/>
              <a:t>	</a:t>
            </a:r>
            <a:r>
              <a:rPr lang="ru-RU" sz="3200" b="1" dirty="0" smtClean="0"/>
              <a:t>3</a:t>
            </a:r>
            <a:r>
              <a:rPr lang="ru-RU" sz="3200" b="1" dirty="0"/>
              <a:t>. </a:t>
            </a:r>
            <a:r>
              <a:rPr lang="ru-RU" sz="3200" dirty="0"/>
              <a:t>Внутри символа помещается минимальное количество текста, необходимое для понимания функции символа. Для записи используется естественный язык с элементами математической символики. Если объем текста превышает размер символа, то нужно использовать символ </a:t>
            </a:r>
            <a:r>
              <a:rPr lang="ru-RU" sz="3200" i="1" dirty="0"/>
              <a:t>Комментарий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160110"/>
            <a:ext cx="1728193" cy="6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306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160110"/>
            <a:ext cx="7272808" cy="6472490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ru-RU" sz="3200" b="1" dirty="0"/>
              <a:t>Основные правила применения символов и выполнения схем алгоритмов</a:t>
            </a:r>
            <a:r>
              <a:rPr lang="ru-RU" sz="3200" dirty="0" smtClean="0"/>
              <a:t>:</a:t>
            </a:r>
          </a:p>
          <a:p>
            <a:pPr algn="ctr"/>
            <a:endParaRPr lang="ru-RU" sz="3200" dirty="0"/>
          </a:p>
          <a:p>
            <a:r>
              <a:rPr lang="ru-RU" sz="3200" dirty="0" smtClean="0"/>
              <a:t>	</a:t>
            </a:r>
            <a:r>
              <a:rPr lang="ru-RU" sz="3200" b="1" dirty="0" smtClean="0"/>
              <a:t>4</a:t>
            </a:r>
            <a:r>
              <a:rPr lang="ru-RU" sz="3200" b="1" dirty="0"/>
              <a:t>. </a:t>
            </a:r>
            <a:r>
              <a:rPr lang="ru-RU" sz="3500" dirty="0"/>
              <a:t>Потоки данных и потоки управления в схемах показываются линиями. Направление потока слева направо и сверху вниз считается стандартным. Если поток имеет направление, отличное от стандартного, стрелки должны указывать это направление.</a:t>
            </a:r>
          </a:p>
          <a:p>
            <a:r>
              <a:rPr lang="ru-RU" sz="3500" dirty="0"/>
              <a:t> </a:t>
            </a:r>
            <a:r>
              <a:rPr lang="ru-RU" sz="3500" dirty="0" smtClean="0"/>
              <a:t>	</a:t>
            </a:r>
            <a:r>
              <a:rPr lang="ru-RU" sz="3500" b="1" dirty="0" smtClean="0"/>
              <a:t>5</a:t>
            </a:r>
            <a:r>
              <a:rPr lang="ru-RU" sz="3500" b="1" dirty="0"/>
              <a:t>. </a:t>
            </a:r>
            <a:r>
              <a:rPr lang="ru-RU" sz="3500" dirty="0"/>
              <a:t>Линии в схемах должны подходить к символу либо слева, либо сверху, а исходить либо справа, либо снизу. Линии долж</a:t>
            </a:r>
            <a:r>
              <a:rPr lang="ru-RU" sz="3200" dirty="0"/>
              <a:t>ны быть направлены к центру символа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160110"/>
            <a:ext cx="1728193" cy="6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5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7704" y="160110"/>
            <a:ext cx="7056784" cy="647249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ru-RU" sz="3200" b="1" dirty="0"/>
              <a:t>Основные правила применения символов и выполнения схем алгоритмов</a:t>
            </a:r>
            <a:r>
              <a:rPr lang="ru-RU" sz="3200" dirty="0" smtClean="0"/>
              <a:t>:</a:t>
            </a:r>
          </a:p>
          <a:p>
            <a:endParaRPr lang="ru-RU" sz="3200" dirty="0"/>
          </a:p>
          <a:p>
            <a:r>
              <a:rPr lang="ru-RU" sz="3200" dirty="0" smtClean="0"/>
              <a:t>	</a:t>
            </a:r>
            <a:r>
              <a:rPr lang="ru-RU" sz="3200" b="1" dirty="0" smtClean="0"/>
              <a:t>6</a:t>
            </a:r>
            <a:r>
              <a:rPr lang="ru-RU" sz="3200" b="1" dirty="0"/>
              <a:t>. </a:t>
            </a:r>
            <a:r>
              <a:rPr lang="ru-RU" sz="3200" dirty="0"/>
              <a:t>Каждый символ имеет один вход и один выход. Исключением является символ </a:t>
            </a:r>
            <a:r>
              <a:rPr lang="ru-RU" sz="3200" i="1" dirty="0"/>
              <a:t>Условие</a:t>
            </a:r>
            <a:r>
              <a:rPr lang="ru-RU" sz="3200" dirty="0"/>
              <a:t>, который имеет один вход и несколько выходов. При этом каждый выход должен сопровождаться значениями условий, чтобы указать логический путь, который он представляет.</a:t>
            </a:r>
            <a:endParaRPr lang="ru-RU" sz="3200" dirty="0">
              <a:effectLst/>
            </a:endParaRPr>
          </a:p>
        </p:txBody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8520" y="160110"/>
            <a:ext cx="1728193" cy="647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313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274496" cy="63367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b="1" i="1" u="sng" dirty="0" smtClean="0">
                <a:solidFill>
                  <a:srgbClr val="FF0000"/>
                </a:solidFill>
              </a:rPr>
              <a:t>Алгоритм</a:t>
            </a:r>
            <a:r>
              <a:rPr lang="ru-RU" i="1" dirty="0" smtClean="0"/>
              <a:t> </a:t>
            </a:r>
            <a:r>
              <a:rPr lang="ru-RU" i="1" dirty="0"/>
              <a:t>—</a:t>
            </a:r>
            <a:r>
              <a:rPr lang="ru-RU" dirty="0"/>
              <a:t> описанная на некотором языке точная конечная система правил, определяющая содержание и порядок действий над некоторыми объектами, строгое выполнение которых дает решение поставленной задачи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	Любой алгоритм существует не сам по себе, а предназначен для определенного </a:t>
            </a:r>
            <a:r>
              <a:rPr lang="ru-RU" b="1" i="1" dirty="0"/>
              <a:t>исполнителя</a:t>
            </a:r>
            <a:r>
              <a:rPr lang="ru-RU" dirty="0"/>
              <a:t> (человека, робота, компьютера, языка программирования и т.д</a:t>
            </a:r>
            <a:r>
              <a:rPr lang="ru-RU" dirty="0" smtClean="0"/>
              <a:t>.).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Сам </a:t>
            </a:r>
            <a:r>
              <a:rPr lang="ru-RU" dirty="0"/>
              <a:t>алгоритм описывается в командах исполнителя, который будет его реализовывать. Объекты, над которыми исполнитель может совершать действия, образуют так называемую </a:t>
            </a:r>
            <a:r>
              <a:rPr lang="ru-RU" b="1" i="1" dirty="0"/>
              <a:t>среду исполнителя</a:t>
            </a:r>
            <a:r>
              <a:rPr lang="ru-RU" dirty="0"/>
              <a:t>. 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5776" y="140127"/>
            <a:ext cx="6408712" cy="12399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4000" dirty="0" smtClean="0"/>
              <a:t>Существует три типа алгоритмов</a:t>
            </a:r>
            <a:endParaRPr lang="ru-RU" sz="4000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55776" y="1596413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79712" y="1596413"/>
            <a:ext cx="6859488" cy="46408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ru-RU" sz="3000" u="sng" dirty="0" smtClean="0"/>
              <a:t>Линейные</a:t>
            </a:r>
            <a:r>
              <a:rPr lang="ru-RU" sz="3000" dirty="0" smtClean="0"/>
              <a:t> -т.е. все шаги выполняются последовательно друг за другом.</a:t>
            </a:r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520208" y="2630052"/>
            <a:ext cx="1347936" cy="442338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начало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520208" y="3277135"/>
            <a:ext cx="1347936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Шаг 1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520208" y="4440447"/>
            <a:ext cx="1347936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Шаг </a:t>
            </a:r>
            <a:r>
              <a:rPr lang="en-US" sz="2400" dirty="0" smtClean="0">
                <a:solidFill>
                  <a:srgbClr val="002060"/>
                </a:solidFill>
              </a:rPr>
              <a:t>N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495056" y="5203058"/>
            <a:ext cx="1373088" cy="386181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конец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3" idx="0"/>
            <a:endCxn id="2" idx="2"/>
          </p:cNvCxnSpPr>
          <p:nvPr/>
        </p:nvCxnSpPr>
        <p:spPr>
          <a:xfrm flipV="1">
            <a:off x="5194176" y="3072390"/>
            <a:ext cx="0" cy="20474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2"/>
            <a:endCxn id="9" idx="0"/>
          </p:cNvCxnSpPr>
          <p:nvPr/>
        </p:nvCxnSpPr>
        <p:spPr>
          <a:xfrm>
            <a:off x="5194176" y="3656985"/>
            <a:ext cx="0" cy="783462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0"/>
            <a:endCxn id="9" idx="2"/>
          </p:cNvCxnSpPr>
          <p:nvPr/>
        </p:nvCxnSpPr>
        <p:spPr>
          <a:xfrm flipV="1">
            <a:off x="5181600" y="4820297"/>
            <a:ext cx="12576" cy="38276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02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9712" y="188640"/>
            <a:ext cx="6912768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3600" dirty="0" smtClean="0"/>
              <a:t>Существует три типа алгоритмов</a:t>
            </a:r>
            <a:endParaRPr lang="ru-RU" sz="3600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55776" y="1596413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79712" y="908720"/>
            <a:ext cx="6859488" cy="45137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б)   </a:t>
            </a:r>
            <a:r>
              <a:rPr lang="ru-RU" u="sng" dirty="0" smtClean="0"/>
              <a:t>Разветвляющиеся</a:t>
            </a:r>
            <a:r>
              <a:rPr lang="ru-RU" dirty="0" smtClean="0"/>
              <a:t> –последовательность шагов изменяется в зависимости от некоторых условий.</a:t>
            </a:r>
          </a:p>
          <a:p>
            <a:pPr marL="0" indent="361950">
              <a:buNone/>
            </a:pPr>
            <a:r>
              <a:rPr lang="ru-RU" dirty="0" smtClean="0"/>
              <a:t>Различают </a:t>
            </a:r>
            <a:r>
              <a:rPr lang="ru-RU" u="sng" dirty="0"/>
              <a:t>неполное</a:t>
            </a:r>
            <a:r>
              <a:rPr lang="ru-RU" dirty="0"/>
              <a:t> </a:t>
            </a:r>
            <a:r>
              <a:rPr lang="ru-RU" i="1" dirty="0"/>
              <a:t>(если — то)</a:t>
            </a:r>
            <a:r>
              <a:rPr lang="ru-RU" dirty="0"/>
              <a:t> </a:t>
            </a:r>
            <a:endParaRPr lang="ru-RU" sz="2400" dirty="0"/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495056" y="2924944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514929" y="4253900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520208" y="5452084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495056" y="6218031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конец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17" idx="0"/>
            <a:endCxn id="2" idx="2"/>
          </p:cNvCxnSpPr>
          <p:nvPr/>
        </p:nvCxnSpPr>
        <p:spPr>
          <a:xfrm flipV="1">
            <a:off x="5090993" y="3226696"/>
            <a:ext cx="5279" cy="2828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2"/>
            <a:endCxn id="9" idx="0"/>
          </p:cNvCxnSpPr>
          <p:nvPr/>
        </p:nvCxnSpPr>
        <p:spPr>
          <a:xfrm>
            <a:off x="5090993" y="4633750"/>
            <a:ext cx="5279" cy="818334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0"/>
            <a:endCxn id="9" idx="2"/>
          </p:cNvCxnSpPr>
          <p:nvPr/>
        </p:nvCxnSpPr>
        <p:spPr>
          <a:xfrm flipV="1">
            <a:off x="5096272" y="5831934"/>
            <a:ext cx="0" cy="38609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>
            <a:off x="4190893" y="3509559"/>
            <a:ext cx="1800200" cy="630964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условие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3" idx="0"/>
            <a:endCxn id="17" idx="2"/>
          </p:cNvCxnSpPr>
          <p:nvPr/>
        </p:nvCxnSpPr>
        <p:spPr>
          <a:xfrm flipV="1">
            <a:off x="5090993" y="4140523"/>
            <a:ext cx="0" cy="11337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процесс 39"/>
          <p:cNvSpPr/>
          <p:nvPr/>
        </p:nvSpPr>
        <p:spPr>
          <a:xfrm>
            <a:off x="6444208" y="4253900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2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40" idx="0"/>
          </p:cNvCxnSpPr>
          <p:nvPr/>
        </p:nvCxnSpPr>
        <p:spPr>
          <a:xfrm flipV="1">
            <a:off x="7020272" y="3825041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7" idx="3"/>
          </p:cNvCxnSpPr>
          <p:nvPr/>
        </p:nvCxnSpPr>
        <p:spPr>
          <a:xfrm>
            <a:off x="5991093" y="3825041"/>
            <a:ext cx="102917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7020272" y="4633750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096272" y="5042917"/>
            <a:ext cx="1924000" cy="19692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5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269208" y="2737453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390056" y="4066409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294360" y="5264593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269208" y="6030540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конец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17" idx="0"/>
            <a:endCxn id="2" idx="2"/>
          </p:cNvCxnSpPr>
          <p:nvPr/>
        </p:nvCxnSpPr>
        <p:spPr>
          <a:xfrm flipV="1">
            <a:off x="4865145" y="3039205"/>
            <a:ext cx="5279" cy="2828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9" idx="0"/>
          </p:cNvCxnSpPr>
          <p:nvPr/>
        </p:nvCxnSpPr>
        <p:spPr>
          <a:xfrm>
            <a:off x="4867784" y="4855426"/>
            <a:ext cx="2640" cy="409167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0"/>
            <a:endCxn id="9" idx="2"/>
          </p:cNvCxnSpPr>
          <p:nvPr/>
        </p:nvCxnSpPr>
        <p:spPr>
          <a:xfrm flipV="1">
            <a:off x="4870424" y="5644443"/>
            <a:ext cx="0" cy="38609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>
            <a:off x="3965045" y="3322068"/>
            <a:ext cx="1800200" cy="630964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условие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6218360" y="4066409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2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40" idx="0"/>
          </p:cNvCxnSpPr>
          <p:nvPr/>
        </p:nvCxnSpPr>
        <p:spPr>
          <a:xfrm flipV="1">
            <a:off x="6794424" y="3637550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7" idx="3"/>
          </p:cNvCxnSpPr>
          <p:nvPr/>
        </p:nvCxnSpPr>
        <p:spPr>
          <a:xfrm>
            <a:off x="5765245" y="3637550"/>
            <a:ext cx="102917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794424" y="4446259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865145" y="4875118"/>
            <a:ext cx="1929279" cy="4924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  <p:cxnSp>
        <p:nvCxnSpPr>
          <p:cNvPr id="26" name="Прямая соединительная линия 25"/>
          <p:cNvCxnSpPr/>
          <p:nvPr/>
        </p:nvCxnSpPr>
        <p:spPr>
          <a:xfrm flipH="1" flipV="1">
            <a:off x="2966120" y="3647280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963496" y="3637550"/>
            <a:ext cx="1029179" cy="0"/>
          </a:xfrm>
          <a:prstGeom prst="line">
            <a:avLst/>
          </a:prstGeom>
          <a:ln w="25400">
            <a:solidFill>
              <a:srgbClr val="002060"/>
            </a:soli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961188" y="4446259"/>
            <a:ext cx="0" cy="428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958218" y="4880041"/>
            <a:ext cx="1906928" cy="1"/>
          </a:xfrm>
          <a:prstGeom prst="line">
            <a:avLst/>
          </a:prstGeom>
          <a:ln w="25400">
            <a:solidFill>
              <a:srgbClr val="00206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47663" y="119446"/>
            <a:ext cx="7488831" cy="33476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361950"/>
            <a:r>
              <a:rPr lang="ru-RU" sz="2800" dirty="0"/>
              <a:t>и </a:t>
            </a:r>
            <a:r>
              <a:rPr lang="ru-RU" sz="2800" u="sng" dirty="0"/>
              <a:t>полное</a:t>
            </a:r>
            <a:r>
              <a:rPr lang="ru-RU" sz="2800" dirty="0"/>
              <a:t> </a:t>
            </a:r>
            <a:r>
              <a:rPr lang="ru-RU" sz="2800" i="1" dirty="0"/>
              <a:t>(если — то — иначе)</a:t>
            </a:r>
            <a:r>
              <a:rPr lang="ru-RU" sz="2800" dirty="0"/>
              <a:t> </a:t>
            </a:r>
            <a:r>
              <a:rPr lang="ru-RU" sz="2800" dirty="0" smtClean="0"/>
              <a:t>ветвления.</a:t>
            </a:r>
            <a:endParaRPr lang="ru-RU" sz="2800" dirty="0"/>
          </a:p>
          <a:p>
            <a:pPr indent="361950"/>
            <a:r>
              <a:rPr lang="ru-RU" sz="2800" dirty="0" smtClean="0"/>
              <a:t>Полное </a:t>
            </a:r>
            <a:r>
              <a:rPr lang="ru-RU" sz="2800" dirty="0"/>
              <a:t>ветвление позволяет организовать две ветви в алгоритме </a:t>
            </a:r>
            <a:r>
              <a:rPr lang="ru-RU" sz="2800" i="1" dirty="0"/>
              <a:t>(то</a:t>
            </a:r>
            <a:r>
              <a:rPr lang="ru-RU" sz="2800" dirty="0"/>
              <a:t> или </a:t>
            </a:r>
            <a:r>
              <a:rPr lang="ru-RU" sz="2800" i="1" dirty="0"/>
              <a:t>иначе),</a:t>
            </a:r>
            <a:r>
              <a:rPr lang="ru-RU" sz="2800" dirty="0"/>
              <a:t> каждая из которых ведет к общей точке их слияния, так что выполнение алгоритма продолжается независимо от того, какой путь был выбран. </a:t>
            </a:r>
          </a:p>
        </p:txBody>
      </p:sp>
    </p:spTree>
    <p:extLst>
      <p:ext uri="{BB962C8B-B14F-4D97-AF65-F5344CB8AC3E}">
        <p14:creationId xmlns:p14="http://schemas.microsoft.com/office/powerpoint/2010/main" val="1169205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8193" y="140127"/>
            <a:ext cx="7236295" cy="7685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4000" dirty="0" smtClean="0"/>
              <a:t>Существует три типа алгоритмов</a:t>
            </a:r>
            <a:endParaRPr lang="ru-RU" sz="4000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618420" y="1596413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722914" y="942252"/>
            <a:ext cx="7308303" cy="56551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dirty="0" smtClean="0"/>
              <a:t>в) </a:t>
            </a:r>
            <a:r>
              <a:rPr lang="ru-RU" u="sng" dirty="0" smtClean="0"/>
              <a:t>циклические </a:t>
            </a:r>
            <a:r>
              <a:rPr lang="ru-RU" dirty="0" smtClean="0"/>
              <a:t>–последовательность шагов выполняется несколько раз в зависимости от некоторого условия.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Группа повторяющихся действий на каждом шагу цикла называется </a:t>
            </a:r>
            <a:r>
              <a:rPr lang="ru-RU" i="1" dirty="0"/>
              <a:t>телом цикла.</a:t>
            </a:r>
            <a:r>
              <a:rPr lang="ru-RU" dirty="0"/>
              <a:t> Любая циклическая конструкция содержит в себе элементы ветвящейся алгоритмической конструкции.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25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26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618420" y="1596413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608938" y="188640"/>
            <a:ext cx="7308303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3000" dirty="0"/>
              <a:t>Существует</a:t>
            </a:r>
            <a:r>
              <a:rPr lang="ru-RU" sz="3000" b="1" dirty="0"/>
              <a:t> три типа </a:t>
            </a:r>
            <a:r>
              <a:rPr lang="ru-RU" sz="3000" dirty="0"/>
              <a:t>циклических алгоритмов:</a:t>
            </a:r>
          </a:p>
          <a:p>
            <a:pPr marL="0" indent="361950">
              <a:buNone/>
            </a:pPr>
            <a:r>
              <a:rPr lang="ru-RU" sz="3000" dirty="0"/>
              <a:t> </a:t>
            </a:r>
            <a:r>
              <a:rPr lang="ru-RU" sz="3000" i="1" dirty="0"/>
              <a:t>цикл с параметром</a:t>
            </a:r>
            <a:r>
              <a:rPr lang="ru-RU" sz="3000" dirty="0"/>
              <a:t> (который называют </a:t>
            </a:r>
            <a:r>
              <a:rPr lang="ru-RU" sz="3000" i="1" dirty="0"/>
              <a:t>арифметическим </a:t>
            </a:r>
            <a:r>
              <a:rPr lang="ru-RU" sz="3000" dirty="0"/>
              <a:t>циклом)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25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  <p:sp>
        <p:nvSpPr>
          <p:cNvPr id="6" name="Блок-схема: знак завершения 5"/>
          <p:cNvSpPr/>
          <p:nvPr/>
        </p:nvSpPr>
        <p:spPr>
          <a:xfrm>
            <a:off x="4150803" y="2253967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175956" y="3547708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178741" y="4144846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178741" y="5765234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конец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2" idx="0"/>
            <a:endCxn id="6" idx="2"/>
          </p:cNvCxnSpPr>
          <p:nvPr/>
        </p:nvCxnSpPr>
        <p:spPr>
          <a:xfrm flipH="1" flipV="1">
            <a:off x="4752019" y="2555719"/>
            <a:ext cx="1" cy="2826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765013" y="5528759"/>
            <a:ext cx="0" cy="22996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2" idx="2"/>
          </p:cNvCxnSpPr>
          <p:nvPr/>
        </p:nvCxnSpPr>
        <p:spPr>
          <a:xfrm flipV="1">
            <a:off x="4752020" y="3352612"/>
            <a:ext cx="0" cy="19509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процесс 16"/>
          <p:cNvSpPr/>
          <p:nvPr/>
        </p:nvSpPr>
        <p:spPr>
          <a:xfrm>
            <a:off x="4175955" y="5148909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N+1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275856" y="3092976"/>
            <a:ext cx="0" cy="162681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111" y="3095509"/>
            <a:ext cx="44198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22096" y="3095508"/>
            <a:ext cx="0" cy="184566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54831" y="4941168"/>
            <a:ext cx="1267265" cy="0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Блок-схема: подготовка 1"/>
          <p:cNvSpPr/>
          <p:nvPr/>
        </p:nvSpPr>
        <p:spPr>
          <a:xfrm>
            <a:off x="3923928" y="2838407"/>
            <a:ext cx="1656183" cy="514205"/>
          </a:xfrm>
          <a:prstGeom prst="flowChartPreparati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</a:rPr>
              <a:t>in,ik,hi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4754831" y="3933056"/>
            <a:ext cx="0" cy="195096"/>
          </a:xfrm>
          <a:prstGeom prst="line">
            <a:avLst/>
          </a:prstGeom>
          <a:ln w="254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" idx="1"/>
          </p:cNvCxnSpPr>
          <p:nvPr/>
        </p:nvCxnSpPr>
        <p:spPr>
          <a:xfrm flipH="1" flipV="1">
            <a:off x="3275856" y="3095508"/>
            <a:ext cx="648072" cy="2"/>
          </a:xfrm>
          <a:prstGeom prst="line">
            <a:avLst/>
          </a:prstGeom>
          <a:ln w="25400">
            <a:solidFill>
              <a:srgbClr val="00206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761978" y="4941168"/>
            <a:ext cx="0" cy="19509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4761978" y="4524696"/>
            <a:ext cx="0" cy="19509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275856" y="4719792"/>
            <a:ext cx="1486122" cy="0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271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618420" y="1596413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656185" y="764704"/>
            <a:ext cx="730830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sz="3000" dirty="0"/>
              <a:t> </a:t>
            </a:r>
            <a:r>
              <a:rPr lang="ru-RU" sz="3000" i="1" dirty="0"/>
              <a:t>цикл с предусловием</a:t>
            </a:r>
            <a:r>
              <a:rPr lang="ru-RU" sz="3000" dirty="0"/>
              <a:t> </a:t>
            </a:r>
            <a:endParaRPr lang="ru-RU" sz="3000" dirty="0" smtClean="0"/>
          </a:p>
          <a:p>
            <a:pPr marL="0" indent="0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423048" y="1708606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442921" y="3199044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448200" y="3855896"/>
            <a:ext cx="1152128" cy="37985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4423048" y="5001693"/>
            <a:ext cx="1202432" cy="301752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конец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23" idx="0"/>
            <a:endCxn id="14" idx="2"/>
          </p:cNvCxnSpPr>
          <p:nvPr/>
        </p:nvCxnSpPr>
        <p:spPr>
          <a:xfrm flipV="1">
            <a:off x="5018985" y="2010358"/>
            <a:ext cx="5279" cy="2828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2"/>
            <a:endCxn id="17" idx="0"/>
          </p:cNvCxnSpPr>
          <p:nvPr/>
        </p:nvCxnSpPr>
        <p:spPr>
          <a:xfrm>
            <a:off x="5018985" y="3578894"/>
            <a:ext cx="5279" cy="277002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9" idx="0"/>
          </p:cNvCxnSpPr>
          <p:nvPr/>
        </p:nvCxnSpPr>
        <p:spPr>
          <a:xfrm flipV="1">
            <a:off x="5024264" y="4549084"/>
            <a:ext cx="0" cy="45260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решение 22"/>
          <p:cNvSpPr/>
          <p:nvPr/>
        </p:nvSpPr>
        <p:spPr>
          <a:xfrm>
            <a:off x="4118885" y="2293221"/>
            <a:ext cx="1800200" cy="630964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условие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16" idx="0"/>
            <a:endCxn id="23" idx="2"/>
          </p:cNvCxnSpPr>
          <p:nvPr/>
        </p:nvCxnSpPr>
        <p:spPr>
          <a:xfrm flipV="1">
            <a:off x="5018985" y="2924185"/>
            <a:ext cx="0" cy="2748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948264" y="2608704"/>
            <a:ext cx="0" cy="194038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3" idx="3"/>
          </p:cNvCxnSpPr>
          <p:nvPr/>
        </p:nvCxnSpPr>
        <p:spPr>
          <a:xfrm>
            <a:off x="5919085" y="2608703"/>
            <a:ext cx="102917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100264" y="2151789"/>
            <a:ext cx="17742" cy="224766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100264" y="4399454"/>
            <a:ext cx="1924000" cy="0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7" idx="2"/>
          </p:cNvCxnSpPr>
          <p:nvPr/>
        </p:nvCxnSpPr>
        <p:spPr>
          <a:xfrm flipV="1">
            <a:off x="5024264" y="4235746"/>
            <a:ext cx="0" cy="1637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996986" y="4549084"/>
            <a:ext cx="1951278" cy="2770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100264" y="2151789"/>
            <a:ext cx="192400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19085" y="2293221"/>
            <a:ext cx="66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38120" y="2829712"/>
            <a:ext cx="66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75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208978" y="1561030"/>
            <a:ext cx="6283424" cy="39928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696538" y="548680"/>
            <a:ext cx="7308303" cy="7963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sz="3000" dirty="0"/>
              <a:t> </a:t>
            </a:r>
            <a:r>
              <a:rPr lang="ru-RU" sz="3000" i="1" dirty="0"/>
              <a:t>цикл с </a:t>
            </a:r>
            <a:r>
              <a:rPr lang="ru-RU" sz="3000" i="1" dirty="0" smtClean="0"/>
              <a:t>постусловием</a:t>
            </a:r>
            <a:r>
              <a:rPr lang="ru-RU" sz="3000" dirty="0" smtClean="0"/>
              <a:t> 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423048" y="1708606"/>
            <a:ext cx="1202432" cy="31690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423048" y="2276871"/>
            <a:ext cx="1152128" cy="39891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428327" y="2933723"/>
            <a:ext cx="1152128" cy="39891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Шаг 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4393019" y="4549084"/>
            <a:ext cx="1202432" cy="31690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конец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5018985" y="2010359"/>
            <a:ext cx="5281" cy="27988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2"/>
            <a:endCxn id="17" idx="0"/>
          </p:cNvCxnSpPr>
          <p:nvPr/>
        </p:nvCxnSpPr>
        <p:spPr>
          <a:xfrm>
            <a:off x="4999112" y="2675787"/>
            <a:ext cx="5279" cy="262994"/>
          </a:xfrm>
          <a:prstGeom prst="line">
            <a:avLst/>
          </a:prstGeom>
          <a:ln w="254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9" idx="0"/>
          </p:cNvCxnSpPr>
          <p:nvPr/>
        </p:nvCxnSpPr>
        <p:spPr>
          <a:xfrm flipV="1">
            <a:off x="4994235" y="4096476"/>
            <a:ext cx="0" cy="46148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решение 22"/>
          <p:cNvSpPr/>
          <p:nvPr/>
        </p:nvSpPr>
        <p:spPr>
          <a:xfrm>
            <a:off x="4096886" y="3477282"/>
            <a:ext cx="1800200" cy="662637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условие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endCxn id="23" idx="2"/>
          </p:cNvCxnSpPr>
          <p:nvPr/>
        </p:nvCxnSpPr>
        <p:spPr>
          <a:xfrm flipV="1">
            <a:off x="4996986" y="4139918"/>
            <a:ext cx="0" cy="25598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926265" y="2141666"/>
            <a:ext cx="0" cy="174143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3" idx="3"/>
          </p:cNvCxnSpPr>
          <p:nvPr/>
        </p:nvCxnSpPr>
        <p:spPr>
          <a:xfrm flipV="1">
            <a:off x="5897086" y="3792765"/>
            <a:ext cx="1029179" cy="1614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24266" y="2140635"/>
            <a:ext cx="1924000" cy="0"/>
          </a:xfrm>
          <a:prstGeom prst="line">
            <a:avLst/>
          </a:prstGeom>
          <a:ln w="25400">
            <a:solidFill>
              <a:srgbClr val="00206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7" idx="2"/>
          </p:cNvCxnSpPr>
          <p:nvPr/>
        </p:nvCxnSpPr>
        <p:spPr>
          <a:xfrm flipV="1">
            <a:off x="5004391" y="3332639"/>
            <a:ext cx="0" cy="15225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97086" y="3477280"/>
            <a:ext cx="669139" cy="38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16121" y="4013771"/>
            <a:ext cx="669139" cy="38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147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96538" y="260648"/>
            <a:ext cx="7308303" cy="633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3000" dirty="0" smtClean="0"/>
              <a:t>Любой </a:t>
            </a:r>
            <a:r>
              <a:rPr lang="ru-RU" sz="3000" dirty="0"/>
              <a:t>цикл может содержать внутри себя один или несколько других циклов. Такая структура называется </a:t>
            </a:r>
            <a:r>
              <a:rPr lang="ru-RU" sz="3000" i="1" u="sng" dirty="0"/>
              <a:t>вложенными циклами</a:t>
            </a:r>
            <a:r>
              <a:rPr lang="ru-RU" sz="3000" dirty="0"/>
              <a:t>. Охватывающие циклы называются </a:t>
            </a:r>
            <a:r>
              <a:rPr lang="ru-RU" sz="3000" b="1" i="1" dirty="0"/>
              <a:t>внешними</a:t>
            </a:r>
            <a:r>
              <a:rPr lang="ru-RU" sz="3000" dirty="0"/>
              <a:t>, охватываемые – </a:t>
            </a:r>
            <a:r>
              <a:rPr lang="ru-RU" sz="3000" b="1" i="1" dirty="0"/>
              <a:t>внутренними</a:t>
            </a:r>
            <a:r>
              <a:rPr lang="ru-RU" sz="3000" dirty="0"/>
              <a:t>. Вложенные циклы используются, например, для обработки матриц (массивов). Параметры внешнего и внутреннего циклов должны быть разными. Они изменяются не одновременно, т.е. при одном значении параметра внешнего цикла параметр внутреннего цикла принимает поочередно все свои значения. </a:t>
            </a:r>
          </a:p>
        </p:txBody>
      </p:sp>
      <p:pic>
        <p:nvPicPr>
          <p:cNvPr id="25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34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96538" y="548680"/>
            <a:ext cx="7308303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общем </a:t>
            </a:r>
            <a:r>
              <a:rPr lang="ru-RU" sz="3200" dirty="0" smtClean="0"/>
              <a:t>случае при составлении алгоритма </a:t>
            </a:r>
            <a:r>
              <a:rPr lang="ru-RU" sz="3200" dirty="0"/>
              <a:t>нужно сначала определить входные и выходные данные, а затем попытаться разбить алгоритм на более мелкие и простые части. Затем </a:t>
            </a:r>
            <a:r>
              <a:rPr lang="ru-RU" sz="3200" dirty="0" smtClean="0"/>
              <a:t>составить </a:t>
            </a:r>
            <a:r>
              <a:rPr lang="ru-RU" sz="3200" dirty="0"/>
              <a:t>алгоритмы для этих частей. Разбиение на более простые части надо проводить до тех пор, пока составление </a:t>
            </a:r>
            <a:r>
              <a:rPr lang="ru-RU" sz="3200" dirty="0" smtClean="0"/>
              <a:t>непосредственно типового </a:t>
            </a:r>
            <a:r>
              <a:rPr lang="ru-RU" sz="3200" dirty="0"/>
              <a:t>алгоритма для такой части будет достижимо.</a:t>
            </a:r>
            <a:endParaRPr lang="ru-RU" sz="3200" dirty="0">
              <a:effectLst/>
            </a:endParaRPr>
          </a:p>
        </p:txBody>
      </p:sp>
      <p:pic>
        <p:nvPicPr>
          <p:cNvPr id="25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270"/>
            <a:ext cx="1728193" cy="6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7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Этапы подготовки и решения задач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ru-RU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6823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274496" cy="6336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b="1" dirty="0">
                <a:solidFill>
                  <a:srgbClr val="FF0000"/>
                </a:solidFill>
              </a:rPr>
              <a:t>Алгоритм характеризуется следующими </a:t>
            </a:r>
            <a:r>
              <a:rPr lang="ru-RU" b="1" i="1" u="sng" dirty="0">
                <a:solidFill>
                  <a:srgbClr val="FF0000"/>
                </a:solidFill>
              </a:rPr>
              <a:t>свойствами</a:t>
            </a:r>
            <a:r>
              <a:rPr lang="ru-RU" dirty="0"/>
              <a:t>: </a:t>
            </a:r>
          </a:p>
          <a:p>
            <a:pPr lvl="0"/>
            <a:r>
              <a:rPr lang="ru-RU" sz="3600" b="1" i="1" u="sng" dirty="0"/>
              <a:t>Дискретность</a:t>
            </a:r>
            <a:r>
              <a:rPr lang="ru-RU" sz="3600" dirty="0"/>
              <a:t> </a:t>
            </a:r>
            <a:r>
              <a:rPr lang="ru-RU" dirty="0" smtClean="0"/>
              <a:t> </a:t>
            </a:r>
            <a:r>
              <a:rPr lang="ru-RU" dirty="0"/>
              <a:t>— это свойство алгоритма, характеризующее его структуру: каждый алгоритм состоит из отдельных законченных действий </a:t>
            </a:r>
            <a:r>
              <a:rPr lang="ru-RU" dirty="0" smtClean="0"/>
              <a:t>(т.е. делится на шаги)</a:t>
            </a:r>
            <a:endParaRPr lang="ru-RU" dirty="0"/>
          </a:p>
          <a:p>
            <a:pPr lvl="0"/>
            <a:r>
              <a:rPr lang="ru-RU" sz="3600" b="1" i="1" u="sng" dirty="0"/>
              <a:t>Массовость</a:t>
            </a:r>
            <a:r>
              <a:rPr lang="ru-RU" i="1" dirty="0"/>
              <a:t> —</a:t>
            </a:r>
            <a:r>
              <a:rPr lang="ru-RU" dirty="0"/>
              <a:t> применимость алгоритма ко всем задачам рассматриваемого типа, при любых исходных данных. 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25819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1 Постановка задачи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Включает определение:</a:t>
            </a:r>
          </a:p>
          <a:p>
            <a:r>
              <a:rPr lang="ru-RU" dirty="0" smtClean="0"/>
              <a:t> сути задачи;</a:t>
            </a:r>
          </a:p>
          <a:p>
            <a:r>
              <a:rPr lang="ru-RU" dirty="0"/>
              <a:t>с</a:t>
            </a:r>
            <a:r>
              <a:rPr lang="ru-RU" dirty="0" smtClean="0"/>
              <a:t>овокупности критериев оценки качества обработки данных;</a:t>
            </a:r>
          </a:p>
          <a:p>
            <a:r>
              <a:rPr lang="ru-RU" dirty="0"/>
              <a:t>с</a:t>
            </a:r>
            <a:r>
              <a:rPr lang="ru-RU" dirty="0" smtClean="0"/>
              <a:t>остава результатов.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49426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2 Создание математической модели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.е. описание метода решения задачи.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Математическая модель может быть представлена в виде математических и  логических уравнений и условий выбора вариантов обработки.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522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4000" dirty="0" smtClean="0"/>
              <a:t>3 Разработка алгоритма решения задачи</a:t>
            </a:r>
            <a:endParaRPr lang="ru-RU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1772816"/>
            <a:ext cx="8077200" cy="2304256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ru-RU" b="1" i="1" dirty="0" smtClean="0"/>
              <a:t>Алгоритм </a:t>
            </a:r>
            <a:r>
              <a:rPr lang="ru-RU" dirty="0" smtClean="0"/>
              <a:t>–это точное и простое описание действий для решения конкретной задачи в устной (вербальная форма представления) или графической ( в виде блок-схемы) форме.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925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dirty="0" smtClean="0"/>
              <a:t>4 Написание программы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1772816"/>
            <a:ext cx="8077200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Написание программы на любом алгоритмическом языке, например </a:t>
            </a:r>
            <a:r>
              <a:rPr lang="en-US" dirty="0" smtClean="0"/>
              <a:t>Visual Basic for Application (VBA)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99695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116632"/>
            <a:ext cx="80772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dirty="0" smtClean="0"/>
              <a:t>5 Отладка программы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1412776"/>
            <a:ext cx="8077200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Заключается в поиске и устранении синтаксических и логических ошибок. </a:t>
            </a:r>
          </a:p>
          <a:p>
            <a:pPr marL="0" indent="0">
              <a:buNone/>
            </a:pPr>
            <a:r>
              <a:rPr lang="ru-RU" sz="3000" dirty="0" smtClean="0"/>
              <a:t>Для поиска синтаксических ошибок существуют специальные программы –</a:t>
            </a:r>
            <a:r>
              <a:rPr lang="ru-RU" sz="3000" b="1" i="1" u="sng" dirty="0" smtClean="0"/>
              <a:t>трансляторы.</a:t>
            </a:r>
          </a:p>
          <a:p>
            <a:pPr marL="0" indent="0">
              <a:buNone/>
            </a:pPr>
            <a:r>
              <a:rPr lang="ru-RU" sz="3000" b="1" i="1" u="sng" dirty="0" smtClean="0"/>
              <a:t>Трансляторы бывают двух типов:</a:t>
            </a:r>
            <a:endParaRPr lang="ru-RU" sz="3000" dirty="0" smtClean="0"/>
          </a:p>
          <a:p>
            <a:r>
              <a:rPr lang="ru-RU" sz="3000" i="1" dirty="0" smtClean="0"/>
              <a:t>Интерпретаторы</a:t>
            </a:r>
            <a:r>
              <a:rPr lang="ru-RU" sz="3000" dirty="0" smtClean="0"/>
              <a:t> –читает один оператор программы и анализирует его. Если есть ошибка, то сразу выдает ее, в противном случае –читает следующий оператор и т.д.</a:t>
            </a:r>
          </a:p>
          <a:p>
            <a:r>
              <a:rPr lang="ru-RU" sz="3000" i="1" dirty="0" smtClean="0"/>
              <a:t>Компиляторы –</a:t>
            </a:r>
            <a:r>
              <a:rPr lang="ru-RU" sz="3000" dirty="0" smtClean="0"/>
              <a:t>читает весь текст программы и анализирует его. Если есть ошибки, то выдает их, в противном случае создает загрузочный модуль (файл в машинных кодах).</a:t>
            </a:r>
            <a:endParaRPr lang="ru-RU" sz="3000" i="1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2812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dirty="0" smtClean="0"/>
              <a:t>6 </a:t>
            </a:r>
            <a:r>
              <a:rPr lang="ru-RU" dirty="0"/>
              <a:t>Т</a:t>
            </a:r>
            <a:r>
              <a:rPr lang="ru-RU" dirty="0" smtClean="0"/>
              <a:t>естирование программы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988840"/>
            <a:ext cx="8077200" cy="2232248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dirty="0" smtClean="0"/>
              <a:t>Заключается в проверке правильности функционирования программы во всем допустимом диапазоне значений входных данных.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2444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116632"/>
            <a:ext cx="8077200" cy="1143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b="1" i="1" u="sng" dirty="0"/>
              <a:t>Единая система программной документации</a:t>
            </a:r>
            <a:r>
              <a:rPr lang="ru-RU" sz="3600" dirty="0"/>
              <a:t> (ЕСПД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700808"/>
            <a:ext cx="8208912" cy="3096344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dirty="0"/>
              <a:t>— комплекс государственных стандартов, устанавливающих взаимосвязанные правила разработки, оформления и обращения программ и программной документации</a:t>
            </a:r>
            <a:r>
              <a:rPr lang="ru-RU" dirty="0" smtClean="0"/>
              <a:t>.</a:t>
            </a:r>
          </a:p>
          <a:p>
            <a:pPr marL="0" indent="361950">
              <a:buNone/>
            </a:pPr>
            <a:endParaRPr lang="ru-RU" sz="2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26405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60" y="116632"/>
            <a:ext cx="8532440" cy="6741368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ru-RU" sz="3000" dirty="0" smtClean="0"/>
              <a:t>В </a:t>
            </a:r>
            <a:r>
              <a:rPr lang="ru-RU" sz="3000" dirty="0"/>
              <a:t>стандартах ЕСПД устанавливают требования, регламентирующие разработку, сопровождение, изготовление и эксплуатацию программ, что обеспечивает возможность</a:t>
            </a:r>
            <a:r>
              <a:rPr lang="ru-RU" sz="3000" dirty="0" smtClean="0"/>
              <a:t>:</a:t>
            </a:r>
          </a:p>
          <a:p>
            <a:pPr marL="0" indent="361950">
              <a:buNone/>
            </a:pPr>
            <a:r>
              <a:rPr lang="ru-RU" sz="3000" dirty="0" smtClean="0"/>
              <a:t>унификации </a:t>
            </a:r>
            <a:r>
              <a:rPr lang="ru-RU" sz="3000" dirty="0"/>
              <a:t>программных изделий для взаимного обмена программами и применения ранее разработанных программ в новых разработках</a:t>
            </a:r>
            <a:r>
              <a:rPr lang="ru-RU" sz="3000" dirty="0" smtClean="0"/>
              <a:t>;</a:t>
            </a:r>
          </a:p>
          <a:p>
            <a:pPr marL="0" indent="361950">
              <a:buNone/>
            </a:pPr>
            <a:r>
              <a:rPr lang="ru-RU" sz="3000" dirty="0" smtClean="0"/>
              <a:t>снижения </a:t>
            </a:r>
            <a:r>
              <a:rPr lang="ru-RU" sz="3000" dirty="0"/>
              <a:t>трудоемкости и повышения эффективности разработки, сопровождения, изготовления и эксплуатации программных изделий</a:t>
            </a:r>
            <a:r>
              <a:rPr lang="ru-RU" sz="3000" dirty="0" smtClean="0"/>
              <a:t>;</a:t>
            </a:r>
          </a:p>
          <a:p>
            <a:pPr marL="0" indent="361950">
              <a:buNone/>
            </a:pPr>
            <a:r>
              <a:rPr lang="ru-RU" sz="3000" dirty="0" smtClean="0"/>
              <a:t>автоматизации </a:t>
            </a:r>
            <a:r>
              <a:rPr lang="ru-RU" sz="3000" dirty="0"/>
              <a:t>изготовления и хранения программной </a:t>
            </a:r>
            <a:r>
              <a:rPr lang="ru-RU" sz="3000" dirty="0" smtClean="0"/>
              <a:t>документации.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3469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274496" cy="633670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600" b="1" i="1" u="sng" dirty="0" smtClean="0"/>
              <a:t>Определенность</a:t>
            </a:r>
            <a:r>
              <a:rPr lang="ru-RU" dirty="0" smtClean="0"/>
              <a:t> (детерминированность, точность) - свойство алгоритма, указывающее на то, что каждый шаг алгоритма должен быть строго определен и не допускать различных толкований; также строго должен быть определен порядок выполнения отдельных шагов. </a:t>
            </a:r>
          </a:p>
          <a:p>
            <a:pPr lvl="0"/>
            <a:r>
              <a:rPr lang="ru-RU" sz="3600" b="1" i="1" u="sng" dirty="0" smtClean="0"/>
              <a:t>Результативность</a:t>
            </a:r>
            <a:r>
              <a:rPr lang="ru-RU" i="1" dirty="0" smtClean="0"/>
              <a:t> </a:t>
            </a:r>
            <a:r>
              <a:rPr lang="ru-RU" i="1" dirty="0"/>
              <a:t>—</a:t>
            </a:r>
            <a:r>
              <a:rPr lang="ru-RU" dirty="0"/>
              <a:t> свойство, состоящее в том, что любой алгоритм должен завершаться за конечное (может быть очень большое) число шагов, т.е. выполнение алгоритма должно приводить к получению определенного результата.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3852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274496" cy="6336703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3600" b="1" i="1" u="sng" dirty="0" smtClean="0"/>
              <a:t>Формальность</a:t>
            </a:r>
            <a:r>
              <a:rPr lang="ru-RU" i="1" dirty="0" smtClean="0"/>
              <a:t> —</a:t>
            </a:r>
            <a:r>
              <a:rPr lang="ru-RU" dirty="0" smtClean="0"/>
              <a:t> это свойство указывает на то, что любой исполнитель, способный воспринимать и выполнять инструкции алгоритма, действует формально, т.е. отвлекается от содержания поставленной задачи и лишь строго выполняет инструкции. 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2464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16632"/>
            <a:ext cx="8604448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Существуют следующие </a:t>
            </a:r>
            <a:r>
              <a:rPr lang="ru-RU" sz="3000" b="1" i="1" u="sng" dirty="0">
                <a:solidFill>
                  <a:srgbClr val="FF0000"/>
                </a:solidFill>
              </a:rPr>
              <a:t>способы описания алгоритма</a:t>
            </a:r>
            <a:r>
              <a:rPr lang="ru-RU" sz="3000" u="sng" dirty="0">
                <a:solidFill>
                  <a:srgbClr val="FF0000"/>
                </a:solidFill>
              </a:rPr>
              <a:t>: </a:t>
            </a:r>
          </a:p>
          <a:p>
            <a:r>
              <a:rPr lang="ru-RU" sz="2800" b="1" i="1" u="sng" dirty="0"/>
              <a:t>Словесное</a:t>
            </a:r>
            <a:r>
              <a:rPr lang="ru-RU" sz="2800" dirty="0"/>
              <a:t> описание представляет структуру алгоритма на естественном языке. Например, любой прибор бытовой техники (утюг, электропила, и т.п.) имеет инструкцию по эксплуатации, т.е. словесное описания алгоритма, в соответствии которому данный прибор должен </a:t>
            </a:r>
            <a:r>
              <a:rPr lang="ru-RU" sz="2800" dirty="0" smtClean="0"/>
              <a:t>использоваться.</a:t>
            </a:r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Запись </a:t>
            </a:r>
            <a:r>
              <a:rPr lang="ru-RU" sz="2800" dirty="0"/>
              <a:t>алгоритма осуществляется в произвольной форме на </a:t>
            </a:r>
            <a:r>
              <a:rPr lang="ru-RU" sz="2800" dirty="0" smtClean="0"/>
              <a:t>естественном языке. Этот </a:t>
            </a:r>
            <a:r>
              <a:rPr lang="ru-RU" sz="2800" dirty="0"/>
              <a:t>способ описания не имеет широкого распространения, так как строго не формализуем </a:t>
            </a:r>
            <a:r>
              <a:rPr lang="ru-RU" sz="2800" dirty="0" smtClean="0"/>
              <a:t>; </a:t>
            </a:r>
            <a:r>
              <a:rPr lang="ru-RU" sz="2800" dirty="0"/>
              <a:t>допускает неоднозначность толкования при описании некоторых действий; страдает многословностью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244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16632"/>
            <a:ext cx="8604448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Существуют следующие </a:t>
            </a:r>
            <a:r>
              <a:rPr lang="ru-RU" sz="3000" b="1" i="1" u="sng" dirty="0">
                <a:solidFill>
                  <a:srgbClr val="FF0000"/>
                </a:solidFill>
              </a:rPr>
              <a:t>способы описания алгоритма</a:t>
            </a:r>
            <a:r>
              <a:rPr lang="ru-RU" sz="3000" u="sng" dirty="0">
                <a:solidFill>
                  <a:srgbClr val="FF0000"/>
                </a:solidFill>
              </a:rPr>
              <a:t>: </a:t>
            </a:r>
            <a:endParaRPr lang="ru-RU" sz="3000" u="sng" dirty="0" smtClean="0">
              <a:solidFill>
                <a:srgbClr val="FF0000"/>
              </a:solidFill>
            </a:endParaRPr>
          </a:p>
          <a:p>
            <a:r>
              <a:rPr lang="ru-RU" sz="3600" b="1" i="1" u="sng" dirty="0"/>
              <a:t>Псевдокод</a:t>
            </a:r>
            <a:r>
              <a:rPr lang="ru-RU" i="1" dirty="0"/>
              <a:t> —</a:t>
            </a:r>
            <a:r>
              <a:rPr lang="ru-RU" dirty="0"/>
              <a:t> описание структуры алгоритма на естественном, частично формализованном языке, позволяющее выявить основные этапы решения задачи, перед точной его записью на языке программирования. В псевдокоде используются некоторые формальные конструкции и общепринятая математическая символика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9872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16632"/>
            <a:ext cx="8604448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dirty="0" smtClean="0"/>
              <a:t>Строгих </a:t>
            </a:r>
            <a:r>
              <a:rPr lang="ru-RU" dirty="0"/>
              <a:t>синтаксических правил для записи псевдокода не существует. Это облегчает запись алгоритма при проектировании и позволяет описать алгоритм, используя любой набор команд. Однако в псевдокоде обычно используются некоторые конструкции, присущие формальным языкам, что облегчает переход от псевдокода к записи алгоритма на языке программирования. Единого или формального определения псевдокода не существует, поэтому возможны различные псевдокоды, отличающиеся набором используемых слов и конструкций.</a:t>
            </a:r>
          </a:p>
          <a:p>
            <a:pPr marL="0" indent="0">
              <a:buNone/>
            </a:pPr>
            <a:endParaRPr lang="ru-RU" sz="3000" u="sng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589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16632"/>
            <a:ext cx="8676456" cy="6408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i="1" u="sng" dirty="0" smtClean="0">
                <a:solidFill>
                  <a:srgbClr val="FF0000"/>
                </a:solidFill>
              </a:rPr>
              <a:t>   способы </a:t>
            </a:r>
            <a:r>
              <a:rPr lang="ru-RU" sz="3000" b="1" i="1" u="sng" dirty="0">
                <a:solidFill>
                  <a:srgbClr val="FF0000"/>
                </a:solidFill>
              </a:rPr>
              <a:t>описания алгоритма</a:t>
            </a:r>
            <a:r>
              <a:rPr lang="ru-RU" sz="3000" u="sng" dirty="0">
                <a:solidFill>
                  <a:srgbClr val="FF0000"/>
                </a:solidFill>
              </a:rPr>
              <a:t>: </a:t>
            </a:r>
          </a:p>
          <a:p>
            <a:pPr marL="180975" indent="-180975"/>
            <a:r>
              <a:rPr lang="ru-RU" sz="3600" b="1" i="1" u="sng" dirty="0"/>
              <a:t>Блок-схема</a:t>
            </a:r>
            <a:r>
              <a:rPr lang="ru-RU" sz="2800" i="1" dirty="0"/>
              <a:t> —</a:t>
            </a:r>
            <a:r>
              <a:rPr lang="ru-RU" dirty="0"/>
              <a:t> описание структуры алгоритма с помощью геометрических фигур с линиями-связями, показывающими порядок выполнения отдельных инструкций. Этот способ имеет ряд преимуществ. Благодаря наглядности, он обеспечивает «читаемость» алгоритма и явно отображает порядок выполнения отдельных команд. В блок-схеме каждой формальной конструкции соответствует определенная геометрическая фигура или связанная линиями совокупность фигур.</a:t>
            </a:r>
            <a:endParaRPr lang="ru-RU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631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Обуч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1834</Words>
  <Application>Microsoft Office PowerPoint</Application>
  <PresentationFormat>Экран (4:3)</PresentationFormat>
  <Paragraphs>267</Paragraphs>
  <Slides>37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Обучение</vt:lpstr>
      <vt:lpstr>ТЕМА 3   Основы алгоритмизации инженерных 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подготовки и решения задач</vt:lpstr>
      <vt:lpstr>1 Постановка задачи</vt:lpstr>
      <vt:lpstr>2 Создание математической модели</vt:lpstr>
      <vt:lpstr>3 Разработка алгоритма решения задачи</vt:lpstr>
      <vt:lpstr>4 Написание программы</vt:lpstr>
      <vt:lpstr>5 Отладка программы</vt:lpstr>
      <vt:lpstr>6 Тестирование программы</vt:lpstr>
      <vt:lpstr>Единая система программной документации (ЕСПД)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2014-10-27T13:34:53Z</dcterms:created>
  <dcterms:modified xsi:type="dcterms:W3CDTF">2017-09-04T14:35:17Z</dcterms:modified>
</cp:coreProperties>
</file>